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718" r:id="rId1"/>
  </p:sldMasterIdLst>
  <p:notesMasterIdLst>
    <p:notesMasterId r:id="rId41"/>
  </p:notesMasterIdLst>
  <p:handoutMasterIdLst>
    <p:handoutMasterId r:id="rId42"/>
  </p:handoutMasterIdLst>
  <p:sldIdLst>
    <p:sldId id="487" r:id="rId2"/>
    <p:sldId id="817" r:id="rId3"/>
    <p:sldId id="818" r:id="rId4"/>
    <p:sldId id="819" r:id="rId5"/>
    <p:sldId id="822" r:id="rId6"/>
    <p:sldId id="823" r:id="rId7"/>
    <p:sldId id="824" r:id="rId8"/>
    <p:sldId id="825" r:id="rId9"/>
    <p:sldId id="826" r:id="rId10"/>
    <p:sldId id="827" r:id="rId11"/>
    <p:sldId id="828" r:id="rId12"/>
    <p:sldId id="829" r:id="rId13"/>
    <p:sldId id="830" r:id="rId14"/>
    <p:sldId id="831" r:id="rId15"/>
    <p:sldId id="832" r:id="rId16"/>
    <p:sldId id="834" r:id="rId17"/>
    <p:sldId id="835" r:id="rId18"/>
    <p:sldId id="836" r:id="rId19"/>
    <p:sldId id="837" r:id="rId20"/>
    <p:sldId id="838" r:id="rId21"/>
    <p:sldId id="839" r:id="rId22"/>
    <p:sldId id="840" r:id="rId23"/>
    <p:sldId id="841" r:id="rId24"/>
    <p:sldId id="842" r:id="rId25"/>
    <p:sldId id="867" r:id="rId26"/>
    <p:sldId id="844" r:id="rId27"/>
    <p:sldId id="845" r:id="rId28"/>
    <p:sldId id="846" r:id="rId29"/>
    <p:sldId id="847" r:id="rId30"/>
    <p:sldId id="848" r:id="rId31"/>
    <p:sldId id="849" r:id="rId32"/>
    <p:sldId id="850" r:id="rId33"/>
    <p:sldId id="851" r:id="rId34"/>
    <p:sldId id="852" r:id="rId35"/>
    <p:sldId id="853" r:id="rId36"/>
    <p:sldId id="862" r:id="rId37"/>
    <p:sldId id="863" r:id="rId38"/>
    <p:sldId id="864" r:id="rId39"/>
    <p:sldId id="865" r:id="rId40"/>
  </p:sldIdLst>
  <p:sldSz cx="9144000" cy="6858000" type="screen4x3"/>
  <p:notesSz cx="7010400" cy="9296400"/>
  <p:defaultTextStyle>
    <a:defPPr>
      <a:defRPr lang="en-US"/>
    </a:defPPr>
    <a:lvl1pPr algn="l" defTabSz="4556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4556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4556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4556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4556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guide id="3"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54"/>
      </p:cViewPr>
      <p:guideLst>
        <p:guide orient="horz" pos="2160"/>
        <p:guide pos="2881"/>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794" b="1" i="0" u="none" strike="noStrike" baseline="0">
                <a:solidFill>
                  <a:srgbClr val="FFFFFF"/>
                </a:solidFill>
                <a:latin typeface="Arial"/>
                <a:ea typeface="Arial"/>
                <a:cs typeface="Arial"/>
              </a:defRPr>
            </a:pPr>
            <a:r>
              <a:rPr lang="en-US" sz="1800" b="1" i="0" u="none" strike="noStrike" baseline="0" dirty="0" smtClean="0">
                <a:solidFill>
                  <a:schemeClr val="tx1">
                    <a:lumMod val="95000"/>
                    <a:lumOff val="5000"/>
                  </a:schemeClr>
                </a:solidFill>
              </a:rPr>
              <a:t>Tử vong ở sản phụ do sốt hậu sản ở  Bệnh viện đa khoa, Viên, Áo, 1841-1850</a:t>
            </a:r>
          </a:p>
        </c:rich>
      </c:tx>
      <c:layout>
        <c:manualLayout>
          <c:xMode val="edge"/>
          <c:yMode val="edge"/>
          <c:x val="0.1301587301587302"/>
          <c:y val="1.9138755980861243E-2"/>
        </c:manualLayout>
      </c:layout>
      <c:overlay val="0"/>
      <c:spPr>
        <a:noFill/>
        <a:ln w="28486">
          <a:noFill/>
        </a:ln>
      </c:spPr>
    </c:title>
    <c:autoTitleDeleted val="0"/>
    <c:plotArea>
      <c:layout>
        <c:manualLayout>
          <c:layoutTarget val="inner"/>
          <c:xMode val="edge"/>
          <c:yMode val="edge"/>
          <c:x val="9.8412698412698452E-2"/>
          <c:y val="0.24401913875598094"/>
          <c:w val="0.8873015873015877"/>
          <c:h val="0.59808612440191367"/>
        </c:manualLayout>
      </c:layout>
      <c:lineChart>
        <c:grouping val="standard"/>
        <c:varyColors val="0"/>
        <c:ser>
          <c:idx val="0"/>
          <c:order val="0"/>
          <c:tx>
            <c:strRef>
              <c:f>Sheet1!$A$2</c:f>
              <c:strCache>
                <c:ptCount val="1"/>
                <c:pt idx="0">
                  <c:v>BS</c:v>
                </c:pt>
              </c:strCache>
            </c:strRef>
          </c:tx>
          <c:spPr>
            <a:ln w="42729">
              <a:solidFill>
                <a:srgbClr val="800080"/>
              </a:solidFill>
              <a:prstDash val="solid"/>
            </a:ln>
          </c:spPr>
          <c:marker>
            <c:symbol val="diamond"/>
            <c:size val="10"/>
            <c:spPr>
              <a:solidFill>
                <a:srgbClr val="800080"/>
              </a:solidFill>
              <a:ln>
                <a:solidFill>
                  <a:srgbClr val="800080"/>
                </a:solidFill>
                <a:prstDash val="solid"/>
              </a:ln>
            </c:spPr>
          </c:marker>
          <c:cat>
            <c:numRef>
              <c:f>Sheet1!$B$1:$K$1</c:f>
              <c:numCache>
                <c:formatCode>General</c:formatCode>
                <c:ptCount val="10"/>
                <c:pt idx="0">
                  <c:v>1841</c:v>
                </c:pt>
                <c:pt idx="1">
                  <c:v>1842</c:v>
                </c:pt>
                <c:pt idx="2">
                  <c:v>1843</c:v>
                </c:pt>
                <c:pt idx="3">
                  <c:v>1844</c:v>
                </c:pt>
                <c:pt idx="4">
                  <c:v>1845</c:v>
                </c:pt>
                <c:pt idx="5">
                  <c:v>1946</c:v>
                </c:pt>
                <c:pt idx="6">
                  <c:v>1847</c:v>
                </c:pt>
                <c:pt idx="7">
                  <c:v>1848</c:v>
                </c:pt>
                <c:pt idx="8">
                  <c:v>1849</c:v>
                </c:pt>
                <c:pt idx="9">
                  <c:v>1850</c:v>
                </c:pt>
              </c:numCache>
            </c:numRef>
          </c:cat>
          <c:val>
            <c:numRef>
              <c:f>Sheet1!$B$2:$K$2</c:f>
              <c:numCache>
                <c:formatCode>General</c:formatCode>
                <c:ptCount val="10"/>
                <c:pt idx="0">
                  <c:v>8</c:v>
                </c:pt>
                <c:pt idx="1">
                  <c:v>16</c:v>
                </c:pt>
                <c:pt idx="2">
                  <c:v>9</c:v>
                </c:pt>
                <c:pt idx="3">
                  <c:v>8</c:v>
                </c:pt>
                <c:pt idx="4">
                  <c:v>7</c:v>
                </c:pt>
                <c:pt idx="5">
                  <c:v>11</c:v>
                </c:pt>
                <c:pt idx="6">
                  <c:v>9</c:v>
                </c:pt>
                <c:pt idx="7">
                  <c:v>1.4</c:v>
                </c:pt>
                <c:pt idx="8">
                  <c:v>2.5</c:v>
                </c:pt>
                <c:pt idx="9">
                  <c:v>2.2000000000000002</c:v>
                </c:pt>
              </c:numCache>
            </c:numRef>
          </c:val>
          <c:smooth val="0"/>
          <c:extLst>
            <c:ext xmlns:c16="http://schemas.microsoft.com/office/drawing/2014/chart" uri="{C3380CC4-5D6E-409C-BE32-E72D297353CC}">
              <c16:uniqueId val="{00000000-9B87-419E-8ECA-07D9B733FA88}"/>
            </c:ext>
          </c:extLst>
        </c:ser>
        <c:ser>
          <c:idx val="1"/>
          <c:order val="1"/>
          <c:tx>
            <c:strRef>
              <c:f>Sheet1!$A$3</c:f>
              <c:strCache>
                <c:ptCount val="1"/>
                <c:pt idx="0">
                  <c:v>Bà đỡ</c:v>
                </c:pt>
              </c:strCache>
            </c:strRef>
          </c:tx>
          <c:spPr>
            <a:ln w="42729">
              <a:solidFill>
                <a:srgbClr val="FF00FF"/>
              </a:solidFill>
              <a:prstDash val="solid"/>
            </a:ln>
          </c:spPr>
          <c:marker>
            <c:symbol val="square"/>
            <c:size val="10"/>
            <c:spPr>
              <a:solidFill>
                <a:srgbClr val="FF00FF"/>
              </a:solidFill>
              <a:ln>
                <a:solidFill>
                  <a:srgbClr val="FF00FF"/>
                </a:solidFill>
                <a:prstDash val="solid"/>
              </a:ln>
            </c:spPr>
          </c:marker>
          <c:cat>
            <c:numRef>
              <c:f>Sheet1!$B$1:$K$1</c:f>
              <c:numCache>
                <c:formatCode>General</c:formatCode>
                <c:ptCount val="10"/>
                <c:pt idx="0">
                  <c:v>1841</c:v>
                </c:pt>
                <c:pt idx="1">
                  <c:v>1842</c:v>
                </c:pt>
                <c:pt idx="2">
                  <c:v>1843</c:v>
                </c:pt>
                <c:pt idx="3">
                  <c:v>1844</c:v>
                </c:pt>
                <c:pt idx="4">
                  <c:v>1845</c:v>
                </c:pt>
                <c:pt idx="5">
                  <c:v>1946</c:v>
                </c:pt>
                <c:pt idx="6">
                  <c:v>1847</c:v>
                </c:pt>
                <c:pt idx="7">
                  <c:v>1848</c:v>
                </c:pt>
                <c:pt idx="8">
                  <c:v>1849</c:v>
                </c:pt>
                <c:pt idx="9">
                  <c:v>1850</c:v>
                </c:pt>
              </c:numCache>
            </c:numRef>
          </c:cat>
          <c:val>
            <c:numRef>
              <c:f>Sheet1!$B$3:$K$3</c:f>
              <c:numCache>
                <c:formatCode>General</c:formatCode>
                <c:ptCount val="10"/>
                <c:pt idx="0">
                  <c:v>3.5</c:v>
                </c:pt>
                <c:pt idx="1">
                  <c:v>7.5</c:v>
                </c:pt>
                <c:pt idx="2">
                  <c:v>6</c:v>
                </c:pt>
                <c:pt idx="3">
                  <c:v>2.2999999999999998</c:v>
                </c:pt>
                <c:pt idx="4">
                  <c:v>2</c:v>
                </c:pt>
                <c:pt idx="5">
                  <c:v>2.6</c:v>
                </c:pt>
                <c:pt idx="6">
                  <c:v>1</c:v>
                </c:pt>
                <c:pt idx="7">
                  <c:v>1.3</c:v>
                </c:pt>
                <c:pt idx="8">
                  <c:v>2.5</c:v>
                </c:pt>
                <c:pt idx="9">
                  <c:v>2</c:v>
                </c:pt>
              </c:numCache>
            </c:numRef>
          </c:val>
          <c:smooth val="0"/>
          <c:extLst>
            <c:ext xmlns:c16="http://schemas.microsoft.com/office/drawing/2014/chart" uri="{C3380CC4-5D6E-409C-BE32-E72D297353CC}">
              <c16:uniqueId val="{00000001-9B87-419E-8ECA-07D9B733FA88}"/>
            </c:ext>
          </c:extLst>
        </c:ser>
        <c:dLbls>
          <c:showLegendKey val="0"/>
          <c:showVal val="0"/>
          <c:showCatName val="0"/>
          <c:showSerName val="0"/>
          <c:showPercent val="0"/>
          <c:showBubbleSize val="0"/>
        </c:dLbls>
        <c:marker val="1"/>
        <c:smooth val="0"/>
        <c:axId val="132237568"/>
        <c:axId val="132239744"/>
      </c:lineChart>
      <c:catAx>
        <c:axId val="132237568"/>
        <c:scaling>
          <c:orientation val="minMax"/>
        </c:scaling>
        <c:delete val="0"/>
        <c:axPos val="b"/>
        <c:numFmt formatCode="General" sourceLinked="1"/>
        <c:majorTickMark val="out"/>
        <c:minorTickMark val="none"/>
        <c:tickLblPos val="nextTo"/>
        <c:spPr>
          <a:ln w="14243">
            <a:solidFill>
              <a:srgbClr val="FFFFFF"/>
            </a:solidFill>
            <a:prstDash val="solid"/>
          </a:ln>
        </c:spPr>
        <c:txPr>
          <a:bodyPr rot="0" vert="horz"/>
          <a:lstStyle/>
          <a:p>
            <a:pPr>
              <a:defRPr lang="en-US" sz="981" b="1" i="1" u="none" strike="noStrike" baseline="0">
                <a:solidFill>
                  <a:schemeClr val="accent1">
                    <a:lumMod val="75000"/>
                  </a:schemeClr>
                </a:solidFill>
                <a:latin typeface="Arial"/>
                <a:ea typeface="Arial"/>
                <a:cs typeface="Arial"/>
              </a:defRPr>
            </a:pPr>
            <a:endParaRPr lang="en-US"/>
          </a:p>
        </c:txPr>
        <c:crossAx val="132239744"/>
        <c:crosses val="autoZero"/>
        <c:auto val="1"/>
        <c:lblAlgn val="ctr"/>
        <c:lblOffset val="100"/>
        <c:tickLblSkip val="1"/>
        <c:tickMarkSkip val="1"/>
        <c:noMultiLvlLbl val="0"/>
      </c:catAx>
      <c:valAx>
        <c:axId val="132239744"/>
        <c:scaling>
          <c:orientation val="minMax"/>
        </c:scaling>
        <c:delete val="0"/>
        <c:axPos val="l"/>
        <c:majorGridlines>
          <c:spPr>
            <a:ln w="14243">
              <a:solidFill>
                <a:srgbClr val="FFFFFF"/>
              </a:solidFill>
              <a:prstDash val="solid"/>
            </a:ln>
          </c:spPr>
        </c:majorGridlines>
        <c:title>
          <c:tx>
            <c:rich>
              <a:bodyPr/>
              <a:lstStyle/>
              <a:p>
                <a:pPr>
                  <a:defRPr lang="en-US" sz="1570" b="0" i="0" u="none" strike="noStrike" baseline="0">
                    <a:solidFill>
                      <a:srgbClr val="FFFFFF"/>
                    </a:solidFill>
                    <a:latin typeface="Arial"/>
                    <a:ea typeface="Arial"/>
                    <a:cs typeface="Arial"/>
                  </a:defRPr>
                </a:pPr>
                <a:r>
                  <a:rPr lang="en-US" dirty="0">
                    <a:solidFill>
                      <a:schemeClr val="tx1">
                        <a:lumMod val="95000"/>
                        <a:lumOff val="5000"/>
                      </a:schemeClr>
                    </a:solidFill>
                  </a:rPr>
                  <a:t>Tử vong ở bà mẹ (%)  </a:t>
                </a:r>
              </a:p>
            </c:rich>
          </c:tx>
          <c:layout>
            <c:manualLayout>
              <c:xMode val="edge"/>
              <c:yMode val="edge"/>
              <c:x val="3.1746031746031746E-3"/>
              <c:y val="0.29665071770334939"/>
            </c:manualLayout>
          </c:layout>
          <c:overlay val="0"/>
          <c:spPr>
            <a:noFill/>
            <a:ln w="28486">
              <a:noFill/>
            </a:ln>
          </c:spPr>
        </c:title>
        <c:numFmt formatCode="General" sourceLinked="1"/>
        <c:majorTickMark val="out"/>
        <c:minorTickMark val="none"/>
        <c:tickLblPos val="nextTo"/>
        <c:spPr>
          <a:ln w="14243">
            <a:solidFill>
              <a:srgbClr val="FFFFFF"/>
            </a:solidFill>
            <a:prstDash val="solid"/>
          </a:ln>
        </c:spPr>
        <c:txPr>
          <a:bodyPr rot="0" vert="horz"/>
          <a:lstStyle/>
          <a:p>
            <a:pPr>
              <a:defRPr lang="en-US" sz="981" b="1" i="1" u="none" strike="noStrike" baseline="0">
                <a:solidFill>
                  <a:srgbClr val="FF0000"/>
                </a:solidFill>
                <a:latin typeface="Arial"/>
                <a:ea typeface="Arial"/>
                <a:cs typeface="Arial"/>
              </a:defRPr>
            </a:pPr>
            <a:endParaRPr lang="en-US"/>
          </a:p>
        </c:txPr>
        <c:crossAx val="132237568"/>
        <c:crosses val="autoZero"/>
        <c:crossBetween val="between"/>
      </c:valAx>
      <c:spPr>
        <a:solidFill>
          <a:srgbClr val="CCFFFF"/>
        </a:solidFill>
        <a:ln w="14243">
          <a:solidFill>
            <a:srgbClr val="FFFFFF"/>
          </a:solidFill>
          <a:prstDash val="solid"/>
        </a:ln>
      </c:spPr>
    </c:plotArea>
    <c:legend>
      <c:legendPos val="b"/>
      <c:layout>
        <c:manualLayout>
          <c:xMode val="edge"/>
          <c:yMode val="edge"/>
          <c:x val="0.41746031746031748"/>
          <c:y val="0.93779904306220119"/>
          <c:w val="0.24920634920634926"/>
          <c:h val="6.4593301435406758E-2"/>
        </c:manualLayout>
      </c:layout>
      <c:overlay val="0"/>
      <c:spPr>
        <a:noFill/>
        <a:ln w="14243">
          <a:solidFill>
            <a:srgbClr val="FFFFFF"/>
          </a:solidFill>
          <a:prstDash val="solid"/>
        </a:ln>
      </c:spPr>
      <c:txPr>
        <a:bodyPr/>
        <a:lstStyle/>
        <a:p>
          <a:pPr>
            <a:defRPr lang="en-US" sz="1234" b="0" i="0" u="none" strike="noStrike" baseline="0">
              <a:solidFill>
                <a:schemeClr val="tx1">
                  <a:lumMod val="95000"/>
                  <a:lumOff val="5000"/>
                </a:schemeClr>
              </a:solidFill>
              <a:latin typeface="Arial"/>
              <a:ea typeface="Arial"/>
              <a:cs typeface="Arial"/>
            </a:defRPr>
          </a:pPr>
          <a:endParaRPr lang="en-US"/>
        </a:p>
      </c:txPr>
    </c:legend>
    <c:plotVisOnly val="1"/>
    <c:dispBlanksAs val="gap"/>
    <c:showDLblsOverMax val="0"/>
  </c:chart>
  <c:spPr>
    <a:noFill/>
    <a:ln>
      <a:noFill/>
    </a:ln>
  </c:spPr>
  <c:txPr>
    <a:bodyPr/>
    <a:lstStyle/>
    <a:p>
      <a:pPr>
        <a:defRPr sz="2019"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492063492063502E-2"/>
          <c:y val="0.18944844124700255"/>
          <c:w val="0.92222222222222228"/>
          <c:h val="0.68345323741007213"/>
        </c:manualLayout>
      </c:layout>
      <c:bar3DChart>
        <c:barDir val="col"/>
        <c:grouping val="clustered"/>
        <c:varyColors val="0"/>
        <c:ser>
          <c:idx val="0"/>
          <c:order val="0"/>
          <c:tx>
            <c:strRef>
              <c:f>Sheet1!$A$2</c:f>
              <c:strCache>
                <c:ptCount val="1"/>
              </c:strCache>
            </c:strRef>
          </c:tx>
          <c:spPr>
            <a:solidFill>
              <a:srgbClr val="FFCC00"/>
            </a:solidFill>
            <a:ln w="8244">
              <a:solidFill>
                <a:schemeClr val="tx1"/>
              </a:solidFill>
              <a:prstDash val="solid"/>
            </a:ln>
          </c:spPr>
          <c:invertIfNegative val="0"/>
          <c:dLbls>
            <c:dLbl>
              <c:idx val="0"/>
              <c:layout>
                <c:manualLayout>
                  <c:x val="-8.114840908044374E-3"/>
                  <c:y val="0.2510602892041674"/>
                </c:manualLayout>
              </c:layout>
              <c:spPr>
                <a:noFill/>
                <a:ln w="16487">
                  <a:noFill/>
                </a:ln>
              </c:spPr>
              <c:txPr>
                <a:bodyPr/>
                <a:lstStyle/>
                <a:p>
                  <a:pPr>
                    <a:defRPr lang="en-US" sz="1168" b="1" i="0" u="none" strike="noStrike" baseline="0">
                      <a:solidFill>
                        <a:srgbClr val="000000"/>
                      </a:solidFill>
                      <a:latin typeface="Garamond"/>
                      <a:ea typeface="Garamond"/>
                      <a:cs typeface="Garamond"/>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42-49A5-A522-1AAA58DF9682}"/>
                </c:ext>
              </c:extLst>
            </c:dLbl>
            <c:dLbl>
              <c:idx val="1"/>
              <c:layout>
                <c:manualLayout>
                  <c:x val="2.6514761312730662E-2"/>
                  <c:y val="0.17100892523107719"/>
                </c:manualLayout>
              </c:layout>
              <c:spPr>
                <a:noFill/>
                <a:ln w="16487">
                  <a:noFill/>
                </a:ln>
              </c:spPr>
              <c:txPr>
                <a:bodyPr/>
                <a:lstStyle/>
                <a:p>
                  <a:pPr>
                    <a:defRPr lang="en-US" sz="1168" b="1" i="0" u="none" strike="noStrike" baseline="0">
                      <a:solidFill>
                        <a:srgbClr val="000000"/>
                      </a:solidFill>
                      <a:latin typeface="Garamond"/>
                      <a:ea typeface="Garamond"/>
                      <a:cs typeface="Garamond"/>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42-49A5-A522-1AAA58DF9682}"/>
                </c:ext>
              </c:extLst>
            </c:dLbl>
            <c:spPr>
              <a:noFill/>
              <a:ln w="16487">
                <a:noFill/>
              </a:ln>
            </c:spPr>
            <c:txPr>
              <a:bodyPr wrap="square" lIns="38100" tIns="19050" rIns="38100" bIns="19050" anchor="ctr">
                <a:spAutoFit/>
              </a:bodyPr>
              <a:lstStyle/>
              <a:p>
                <a:pPr>
                  <a:defRPr lang="en-US" sz="1168" b="1" i="0" u="none" strike="noStrike" baseline="0">
                    <a:solidFill>
                      <a:srgbClr val="000000"/>
                    </a:solidFill>
                    <a:latin typeface="Garamond"/>
                    <a:ea typeface="Garamond"/>
                    <a:cs typeface="Garamon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Cồn VST + XP</c:v>
                </c:pt>
                <c:pt idx="1">
                  <c:v>XP khử khuẩn</c:v>
                </c:pt>
              </c:strCache>
            </c:strRef>
          </c:cat>
          <c:val>
            <c:numRef>
              <c:f>Sheet1!$B$2:$C$2</c:f>
              <c:numCache>
                <c:formatCode>General</c:formatCode>
                <c:ptCount val="2"/>
                <c:pt idx="0">
                  <c:v>21</c:v>
                </c:pt>
                <c:pt idx="1">
                  <c:v>30.3</c:v>
                </c:pt>
              </c:numCache>
            </c:numRef>
          </c:val>
          <c:extLst>
            <c:ext xmlns:c16="http://schemas.microsoft.com/office/drawing/2014/chart" uri="{C3380CC4-5D6E-409C-BE32-E72D297353CC}">
              <c16:uniqueId val="{00000002-1D42-49A5-A522-1AAA58DF9682}"/>
            </c:ext>
          </c:extLst>
        </c:ser>
        <c:dLbls>
          <c:showLegendKey val="0"/>
          <c:showVal val="0"/>
          <c:showCatName val="0"/>
          <c:showSerName val="0"/>
          <c:showPercent val="0"/>
          <c:showBubbleSize val="0"/>
        </c:dLbls>
        <c:gapWidth val="150"/>
        <c:gapDepth val="0"/>
        <c:shape val="box"/>
        <c:axId val="150709376"/>
        <c:axId val="150710912"/>
        <c:axId val="0"/>
      </c:bar3DChart>
      <c:catAx>
        <c:axId val="150709376"/>
        <c:scaling>
          <c:orientation val="minMax"/>
        </c:scaling>
        <c:delete val="0"/>
        <c:axPos val="b"/>
        <c:numFmt formatCode="General" sourceLinked="1"/>
        <c:majorTickMark val="out"/>
        <c:minorTickMark val="none"/>
        <c:tickLblPos val="low"/>
        <c:spPr>
          <a:ln w="2061">
            <a:solidFill>
              <a:schemeClr val="tx1"/>
            </a:solidFill>
            <a:prstDash val="solid"/>
          </a:ln>
        </c:spPr>
        <c:txPr>
          <a:bodyPr rot="0" vert="horz"/>
          <a:lstStyle/>
          <a:p>
            <a:pPr>
              <a:defRPr lang="en-US" sz="1168" b="0" i="0" u="none" strike="noStrike" baseline="0">
                <a:solidFill>
                  <a:schemeClr val="tx1"/>
                </a:solidFill>
                <a:latin typeface="Arial" panose="020B0604020202020204" pitchFamily="34" charset="0"/>
                <a:ea typeface=".VnTime"/>
                <a:cs typeface="Arial" panose="020B0604020202020204" pitchFamily="34" charset="0"/>
              </a:defRPr>
            </a:pPr>
            <a:endParaRPr lang="en-US"/>
          </a:p>
        </c:txPr>
        <c:crossAx val="150710912"/>
        <c:crosses val="autoZero"/>
        <c:auto val="1"/>
        <c:lblAlgn val="ctr"/>
        <c:lblOffset val="100"/>
        <c:tickLblSkip val="1"/>
        <c:tickMarkSkip val="1"/>
        <c:noMultiLvlLbl val="0"/>
      </c:catAx>
      <c:valAx>
        <c:axId val="150710912"/>
        <c:scaling>
          <c:orientation val="minMax"/>
        </c:scaling>
        <c:delete val="0"/>
        <c:axPos val="l"/>
        <c:majorGridlines>
          <c:spPr>
            <a:ln w="2061">
              <a:solidFill>
                <a:schemeClr val="tx1"/>
              </a:solidFill>
              <a:prstDash val="solid"/>
            </a:ln>
          </c:spPr>
        </c:majorGridlines>
        <c:numFmt formatCode="General" sourceLinked="1"/>
        <c:majorTickMark val="out"/>
        <c:minorTickMark val="none"/>
        <c:tickLblPos val="nextTo"/>
        <c:spPr>
          <a:ln w="2061">
            <a:solidFill>
              <a:schemeClr val="tx1"/>
            </a:solidFill>
            <a:prstDash val="solid"/>
          </a:ln>
        </c:spPr>
        <c:txPr>
          <a:bodyPr rot="0" vert="horz"/>
          <a:lstStyle/>
          <a:p>
            <a:pPr>
              <a:defRPr lang="en-US" sz="1168" b="1" i="0" u="none" strike="noStrike" baseline="0">
                <a:solidFill>
                  <a:schemeClr val="tx1"/>
                </a:solidFill>
                <a:latin typeface="Garamond"/>
                <a:ea typeface="Garamond"/>
                <a:cs typeface="Garamond"/>
              </a:defRPr>
            </a:pPr>
            <a:endParaRPr lang="en-US"/>
          </a:p>
        </c:txPr>
        <c:crossAx val="150709376"/>
        <c:crosses val="autoZero"/>
        <c:crossBetween val="between"/>
        <c:majorUnit val="10"/>
      </c:valAx>
      <c:spPr>
        <a:noFill/>
        <a:ln w="16487">
          <a:noFill/>
        </a:ln>
      </c:spPr>
    </c:plotArea>
    <c:plotVisOnly val="1"/>
    <c:dispBlanksAs val="gap"/>
    <c:showDLblsOverMax val="0"/>
  </c:chart>
  <c:spPr>
    <a:noFill/>
    <a:ln>
      <a:noFill/>
    </a:ln>
  </c:spPr>
  <c:txPr>
    <a:bodyPr/>
    <a:lstStyle/>
    <a:p>
      <a:pPr>
        <a:defRPr sz="1168" b="1" i="0" u="none" strike="noStrike" baseline="0">
          <a:solidFill>
            <a:schemeClr val="tx1"/>
          </a:solidFill>
          <a:latin typeface="Garamond"/>
          <a:ea typeface="Garamond"/>
          <a:cs typeface="Garamond"/>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5.5009958314034282E-2"/>
          <c:y val="5.275774068749587E-2"/>
          <c:w val="0.9285714285714286"/>
          <c:h val="0.70023980815347764"/>
        </c:manualLayout>
      </c:layout>
      <c:bar3DChart>
        <c:barDir val="col"/>
        <c:grouping val="clustered"/>
        <c:varyColors val="0"/>
        <c:ser>
          <c:idx val="0"/>
          <c:order val="0"/>
          <c:tx>
            <c:strRef>
              <c:f>Sheet1!$A$2</c:f>
              <c:strCache>
                <c:ptCount val="1"/>
                <c:pt idx="0">
                  <c:v>Số lần VST tb/NVYT/ngày</c:v>
                </c:pt>
              </c:strCache>
            </c:strRef>
          </c:tx>
          <c:spPr>
            <a:solidFill>
              <a:srgbClr val="00FFFF"/>
            </a:solidFill>
            <a:ln w="9205">
              <a:solidFill>
                <a:schemeClr val="tx1"/>
              </a:solidFill>
              <a:prstDash val="solid"/>
            </a:ln>
          </c:spPr>
          <c:invertIfNegative val="0"/>
          <c:dLbls>
            <c:dLbl>
              <c:idx val="0"/>
              <c:layout>
                <c:manualLayout>
                  <c:x val="1.2825768102516621E-2"/>
                  <c:y val="0.23980588378255441"/>
                </c:manualLayout>
              </c:layout>
              <c:spPr>
                <a:noFill/>
                <a:ln w="18411">
                  <a:noFill/>
                </a:ln>
              </c:spPr>
              <c:txPr>
                <a:bodyPr/>
                <a:lstStyle/>
                <a:p>
                  <a:pPr>
                    <a:defRPr lang="en-US" sz="1305" b="1" i="0" u="none" strike="noStrike" baseline="0">
                      <a:solidFill>
                        <a:srgbClr val="000000"/>
                      </a:solidFill>
                      <a:latin typeface="Garamond"/>
                      <a:ea typeface="Garamond"/>
                      <a:cs typeface="Garamond"/>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F2-48D8-9AB3-BF6AEF7A2A03}"/>
                </c:ext>
              </c:extLst>
            </c:dLbl>
            <c:dLbl>
              <c:idx val="1"/>
              <c:layout>
                <c:manualLayout>
                  <c:x val="8.7631582816853938E-3"/>
                  <c:y val="0.14676049159786855"/>
                </c:manualLayout>
              </c:layout>
              <c:spPr>
                <a:noFill/>
                <a:ln w="18411">
                  <a:noFill/>
                </a:ln>
              </c:spPr>
              <c:txPr>
                <a:bodyPr/>
                <a:lstStyle/>
                <a:p>
                  <a:pPr>
                    <a:defRPr lang="en-US" sz="1305" b="1" i="0" u="none" strike="noStrike" baseline="0">
                      <a:solidFill>
                        <a:srgbClr val="000000"/>
                      </a:solidFill>
                      <a:latin typeface="Garamond"/>
                      <a:ea typeface="Garamond"/>
                      <a:cs typeface="Garamond"/>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F2-48D8-9AB3-BF6AEF7A2A03}"/>
                </c:ext>
              </c:extLst>
            </c:dLbl>
            <c:spPr>
              <a:noFill/>
              <a:ln w="18411">
                <a:noFill/>
              </a:ln>
            </c:spPr>
            <c:txPr>
              <a:bodyPr wrap="square" lIns="38100" tIns="19050" rIns="38100" bIns="19050" anchor="ctr">
                <a:spAutoFit/>
              </a:bodyPr>
              <a:lstStyle/>
              <a:p>
                <a:pPr>
                  <a:defRPr lang="en-US" sz="1305" b="1" i="0" u="none" strike="noStrike" baseline="0">
                    <a:solidFill>
                      <a:srgbClr val="000000"/>
                    </a:solidFill>
                    <a:latin typeface="Garamond"/>
                    <a:ea typeface="Garamond"/>
                    <a:cs typeface="Garamon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Cồn VST + XP</c:v>
                </c:pt>
                <c:pt idx="1">
                  <c:v>XP khử khuẩn</c:v>
                </c:pt>
              </c:strCache>
            </c:strRef>
          </c:cat>
          <c:val>
            <c:numRef>
              <c:f>Sheet1!$B$2:$C$2</c:f>
              <c:numCache>
                <c:formatCode>General</c:formatCode>
                <c:ptCount val="2"/>
                <c:pt idx="0">
                  <c:v>7.9</c:v>
                </c:pt>
                <c:pt idx="1">
                  <c:v>5</c:v>
                </c:pt>
              </c:numCache>
            </c:numRef>
          </c:val>
          <c:extLst>
            <c:ext xmlns:c16="http://schemas.microsoft.com/office/drawing/2014/chart" uri="{C3380CC4-5D6E-409C-BE32-E72D297353CC}">
              <c16:uniqueId val="{00000002-D7F2-48D8-9AB3-BF6AEF7A2A03}"/>
            </c:ext>
          </c:extLst>
        </c:ser>
        <c:dLbls>
          <c:showLegendKey val="0"/>
          <c:showVal val="0"/>
          <c:showCatName val="0"/>
          <c:showSerName val="0"/>
          <c:showPercent val="0"/>
          <c:showBubbleSize val="0"/>
        </c:dLbls>
        <c:gapWidth val="150"/>
        <c:gapDepth val="0"/>
        <c:shape val="box"/>
        <c:axId val="150758144"/>
        <c:axId val="150759680"/>
        <c:axId val="0"/>
      </c:bar3DChart>
      <c:catAx>
        <c:axId val="150758144"/>
        <c:scaling>
          <c:orientation val="minMax"/>
        </c:scaling>
        <c:delete val="0"/>
        <c:axPos val="b"/>
        <c:numFmt formatCode="General" sourceLinked="1"/>
        <c:majorTickMark val="out"/>
        <c:minorTickMark val="none"/>
        <c:tickLblPos val="low"/>
        <c:spPr>
          <a:ln w="2301">
            <a:solidFill>
              <a:schemeClr val="tx1"/>
            </a:solidFill>
            <a:prstDash val="solid"/>
          </a:ln>
        </c:spPr>
        <c:txPr>
          <a:bodyPr rot="0" vert="horz"/>
          <a:lstStyle/>
          <a:p>
            <a:pPr>
              <a:defRPr lang="en-US" sz="1305" b="0" i="0" u="none" strike="noStrike" baseline="0">
                <a:solidFill>
                  <a:schemeClr val="tx1"/>
                </a:solidFill>
                <a:latin typeface="Arial" panose="020B0604020202020204" pitchFamily="34" charset="0"/>
                <a:ea typeface=".VnTime"/>
                <a:cs typeface="Arial" panose="020B0604020202020204" pitchFamily="34" charset="0"/>
              </a:defRPr>
            </a:pPr>
            <a:endParaRPr lang="en-US"/>
          </a:p>
        </c:txPr>
        <c:crossAx val="150759680"/>
        <c:crosses val="autoZero"/>
        <c:auto val="1"/>
        <c:lblAlgn val="ctr"/>
        <c:lblOffset val="100"/>
        <c:tickLblSkip val="1"/>
        <c:tickMarkSkip val="1"/>
        <c:noMultiLvlLbl val="0"/>
      </c:catAx>
      <c:valAx>
        <c:axId val="150759680"/>
        <c:scaling>
          <c:orientation val="minMax"/>
        </c:scaling>
        <c:delete val="0"/>
        <c:axPos val="l"/>
        <c:majorGridlines>
          <c:spPr>
            <a:ln w="2301">
              <a:solidFill>
                <a:schemeClr val="tx1"/>
              </a:solidFill>
              <a:prstDash val="solid"/>
            </a:ln>
          </c:spPr>
        </c:majorGridlines>
        <c:numFmt formatCode="General" sourceLinked="1"/>
        <c:majorTickMark val="out"/>
        <c:minorTickMark val="none"/>
        <c:tickLblPos val="nextTo"/>
        <c:spPr>
          <a:ln w="2301">
            <a:solidFill>
              <a:schemeClr val="tx1"/>
            </a:solidFill>
            <a:prstDash val="solid"/>
          </a:ln>
        </c:spPr>
        <c:txPr>
          <a:bodyPr rot="0" vert="horz"/>
          <a:lstStyle/>
          <a:p>
            <a:pPr>
              <a:defRPr lang="en-US" sz="1305" b="1" i="0" u="none" strike="noStrike" baseline="0">
                <a:solidFill>
                  <a:schemeClr val="tx1"/>
                </a:solidFill>
                <a:latin typeface="Garamond"/>
                <a:ea typeface="Garamond"/>
                <a:cs typeface="Garamond"/>
              </a:defRPr>
            </a:pPr>
            <a:endParaRPr lang="en-US"/>
          </a:p>
        </c:txPr>
        <c:crossAx val="150758144"/>
        <c:crosses val="autoZero"/>
        <c:crossBetween val="between"/>
        <c:majorUnit val="2"/>
      </c:valAx>
      <c:spPr>
        <a:noFill/>
        <a:ln w="18411">
          <a:noFill/>
        </a:ln>
      </c:spPr>
    </c:plotArea>
    <c:plotVisOnly val="1"/>
    <c:dispBlanksAs val="gap"/>
    <c:showDLblsOverMax val="0"/>
  </c:chart>
  <c:spPr>
    <a:noFill/>
    <a:ln>
      <a:noFill/>
    </a:ln>
  </c:spPr>
  <c:txPr>
    <a:bodyPr/>
    <a:lstStyle/>
    <a:p>
      <a:pPr>
        <a:defRPr sz="1305" b="1" i="0" u="none" strike="noStrike" baseline="0">
          <a:solidFill>
            <a:schemeClr val="tx1"/>
          </a:solidFill>
          <a:latin typeface="Garamond"/>
          <a:ea typeface="Garamond"/>
          <a:cs typeface="Garamond"/>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solidFill>
          <a:schemeClr val="accent1">
            <a:lumMod val="40000"/>
            <a:lumOff val="60000"/>
          </a:schemeClr>
        </a:solidFill>
        <a:ln w="12700">
          <a:noFill/>
          <a:prstDash val="solid"/>
        </a:ln>
      </c:spPr>
    </c:sideWall>
    <c:backWall>
      <c:thickness val="0"/>
      <c:spPr>
        <a:solidFill>
          <a:schemeClr val="accent1">
            <a:lumMod val="40000"/>
            <a:lumOff val="60000"/>
          </a:schemeClr>
        </a:solidFill>
        <a:ln w="12700">
          <a:noFill/>
          <a:prstDash val="solid"/>
        </a:ln>
      </c:spPr>
    </c:backWall>
    <c:plotArea>
      <c:layout>
        <c:manualLayout>
          <c:layoutTarget val="inner"/>
          <c:xMode val="edge"/>
          <c:yMode val="edge"/>
          <c:x val="3.4075240594925657E-2"/>
          <c:y val="4.5563549160671457E-2"/>
          <c:w val="0.96592475940507472"/>
          <c:h val="0.77657331993954315"/>
        </c:manualLayout>
      </c:layout>
      <c:bar3DChart>
        <c:barDir val="col"/>
        <c:grouping val="clustered"/>
        <c:varyColors val="0"/>
        <c:ser>
          <c:idx val="0"/>
          <c:order val="0"/>
          <c:tx>
            <c:strRef>
              <c:f>Sheet1!$A$2</c:f>
              <c:strCache>
                <c:ptCount val="1"/>
                <c:pt idx="0">
                  <c:v>Số khuẩn lạc</c:v>
                </c:pt>
              </c:strCache>
            </c:strRef>
          </c:tx>
          <c:spPr>
            <a:solidFill>
              <a:schemeClr val="accent1"/>
            </a:solidFill>
            <a:ln w="11471">
              <a:solidFill>
                <a:schemeClr val="tx1"/>
              </a:solidFill>
              <a:prstDash val="solid"/>
            </a:ln>
          </c:spPr>
          <c:invertIfNegative val="0"/>
          <c:dPt>
            <c:idx val="0"/>
            <c:invertIfNegative val="0"/>
            <c:bubble3D val="0"/>
            <c:spPr>
              <a:solidFill>
                <a:srgbClr val="FFFF00"/>
              </a:solidFill>
              <a:ln w="11471">
                <a:solidFill>
                  <a:schemeClr val="tx1"/>
                </a:solidFill>
                <a:prstDash val="solid"/>
              </a:ln>
            </c:spPr>
            <c:extLst>
              <c:ext xmlns:c16="http://schemas.microsoft.com/office/drawing/2014/chart" uri="{C3380CC4-5D6E-409C-BE32-E72D297353CC}">
                <c16:uniqueId val="{00000001-C20F-42C6-BAE2-4C3D65CC2678}"/>
              </c:ext>
            </c:extLst>
          </c:dPt>
          <c:dPt>
            <c:idx val="1"/>
            <c:invertIfNegative val="0"/>
            <c:bubble3D val="0"/>
            <c:spPr>
              <a:solidFill>
                <a:srgbClr val="FF0000"/>
              </a:solidFill>
              <a:ln w="11471">
                <a:solidFill>
                  <a:schemeClr val="tx1"/>
                </a:solidFill>
                <a:prstDash val="solid"/>
              </a:ln>
            </c:spPr>
            <c:extLst>
              <c:ext xmlns:c16="http://schemas.microsoft.com/office/drawing/2014/chart" uri="{C3380CC4-5D6E-409C-BE32-E72D297353CC}">
                <c16:uniqueId val="{00000003-C20F-42C6-BAE2-4C3D65CC2678}"/>
              </c:ext>
            </c:extLst>
          </c:dPt>
          <c:dPt>
            <c:idx val="3"/>
            <c:invertIfNegative val="0"/>
            <c:bubble3D val="0"/>
            <c:spPr>
              <a:solidFill>
                <a:srgbClr val="FF9900"/>
              </a:solidFill>
              <a:ln w="11471">
                <a:solidFill>
                  <a:schemeClr val="tx1"/>
                </a:solidFill>
                <a:prstDash val="solid"/>
              </a:ln>
            </c:spPr>
            <c:extLst>
              <c:ext xmlns:c16="http://schemas.microsoft.com/office/drawing/2014/chart" uri="{C3380CC4-5D6E-409C-BE32-E72D297353CC}">
                <c16:uniqueId val="{00000005-C20F-42C6-BAE2-4C3D65CC2678}"/>
              </c:ext>
            </c:extLst>
          </c:dPt>
          <c:dLbls>
            <c:dLbl>
              <c:idx val="0"/>
              <c:layout>
                <c:manualLayout>
                  <c:x val="1.8426837270341206E-2"/>
                  <c:y val="-3.390268143717573E-2"/>
                </c:manualLayout>
              </c:layout>
              <c:spPr>
                <a:noFill/>
                <a:ln w="22941">
                  <a:noFill/>
                </a:ln>
              </c:spPr>
              <c:txPr>
                <a:bodyPr/>
                <a:lstStyle/>
                <a:p>
                  <a:pPr>
                    <a:defRPr lang="en-US" sz="1626"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0F-42C6-BAE2-4C3D65CC2678}"/>
                </c:ext>
              </c:extLst>
            </c:dLbl>
            <c:dLbl>
              <c:idx val="1"/>
              <c:layout>
                <c:manualLayout>
                  <c:x val="1.9085083114610629E-2"/>
                  <c:y val="-4.6598123842524222E-2"/>
                </c:manualLayout>
              </c:layout>
              <c:spPr>
                <a:noFill/>
                <a:ln w="22941">
                  <a:noFill/>
                </a:ln>
              </c:spPr>
              <c:txPr>
                <a:bodyPr/>
                <a:lstStyle/>
                <a:p>
                  <a:pPr>
                    <a:defRPr lang="en-US" sz="1626"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0F-42C6-BAE2-4C3D65CC2678}"/>
                </c:ext>
              </c:extLst>
            </c:dLbl>
            <c:dLbl>
              <c:idx val="2"/>
              <c:layout>
                <c:manualLayout>
                  <c:x val="3.1052727700305777E-2"/>
                  <c:y val="-1.7173026370859434E-2"/>
                </c:manualLayout>
              </c:layout>
              <c:spPr>
                <a:noFill/>
                <a:ln w="22941">
                  <a:noFill/>
                </a:ln>
              </c:spPr>
              <c:txPr>
                <a:bodyPr/>
                <a:lstStyle/>
                <a:p>
                  <a:pPr>
                    <a:defRPr lang="en-US" sz="1626"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0F-42C6-BAE2-4C3D65CC2678}"/>
                </c:ext>
              </c:extLst>
            </c:dLbl>
            <c:dLbl>
              <c:idx val="3"/>
              <c:layout>
                <c:manualLayout>
                  <c:x val="2.6155293088363972E-2"/>
                  <c:y val="-4.5313260944508708E-2"/>
                </c:manualLayout>
              </c:layout>
              <c:spPr>
                <a:noFill/>
                <a:ln w="22941">
                  <a:noFill/>
                </a:ln>
              </c:spPr>
              <c:txPr>
                <a:bodyPr/>
                <a:lstStyle/>
                <a:p>
                  <a:pPr>
                    <a:defRPr lang="en-US" sz="1626"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0F-42C6-BAE2-4C3D65CC2678}"/>
                </c:ext>
              </c:extLst>
            </c:dLbl>
            <c:spPr>
              <a:noFill/>
              <a:ln w="22941">
                <a:noFill/>
              </a:ln>
            </c:spPr>
            <c:txPr>
              <a:bodyPr wrap="square" lIns="38100" tIns="19050" rIns="38100" bIns="19050" anchor="ctr">
                <a:spAutoFit/>
              </a:bodyPr>
              <a:lstStyle/>
              <a:p>
                <a:pPr>
                  <a:defRPr lang="en-US" sz="1626"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Truớc VST</c:v>
                </c:pt>
                <c:pt idx="1">
                  <c:v>Cồn VST</c:v>
                </c:pt>
                <c:pt idx="2">
                  <c:v>XP KK</c:v>
                </c:pt>
                <c:pt idx="3">
                  <c:v>XP thường</c:v>
                </c:pt>
              </c:strCache>
            </c:strRef>
          </c:cat>
          <c:val>
            <c:numRef>
              <c:f>Sheet1!$B$2:$E$2</c:f>
              <c:numCache>
                <c:formatCode>General</c:formatCode>
                <c:ptCount val="4"/>
                <c:pt idx="0">
                  <c:v>1.7</c:v>
                </c:pt>
                <c:pt idx="1">
                  <c:v>0.2</c:v>
                </c:pt>
                <c:pt idx="2">
                  <c:v>0.70000000000000007</c:v>
                </c:pt>
                <c:pt idx="3">
                  <c:v>0.8</c:v>
                </c:pt>
              </c:numCache>
            </c:numRef>
          </c:val>
          <c:extLst>
            <c:ext xmlns:c16="http://schemas.microsoft.com/office/drawing/2014/chart" uri="{C3380CC4-5D6E-409C-BE32-E72D297353CC}">
              <c16:uniqueId val="{00000007-C20F-42C6-BAE2-4C3D65CC2678}"/>
            </c:ext>
          </c:extLst>
        </c:ser>
        <c:dLbls>
          <c:showLegendKey val="0"/>
          <c:showVal val="0"/>
          <c:showCatName val="0"/>
          <c:showSerName val="0"/>
          <c:showPercent val="0"/>
          <c:showBubbleSize val="0"/>
        </c:dLbls>
        <c:gapWidth val="150"/>
        <c:gapDepth val="0"/>
        <c:shape val="box"/>
        <c:axId val="200763648"/>
        <c:axId val="200810496"/>
        <c:axId val="0"/>
      </c:bar3DChart>
      <c:catAx>
        <c:axId val="200763648"/>
        <c:scaling>
          <c:orientation val="minMax"/>
        </c:scaling>
        <c:delete val="0"/>
        <c:axPos val="b"/>
        <c:numFmt formatCode="General" sourceLinked="1"/>
        <c:majorTickMark val="out"/>
        <c:minorTickMark val="none"/>
        <c:tickLblPos val="low"/>
        <c:spPr>
          <a:ln w="11471">
            <a:solidFill>
              <a:srgbClr val="FFFFFF"/>
            </a:solidFill>
            <a:prstDash val="solid"/>
          </a:ln>
        </c:spPr>
        <c:txPr>
          <a:bodyPr rot="0" vert="horz"/>
          <a:lstStyle/>
          <a:p>
            <a:pPr>
              <a:defRPr lang="en-US" sz="1600" b="1" i="0" u="none" strike="noStrike" baseline="0">
                <a:solidFill>
                  <a:srgbClr val="000000"/>
                </a:solidFill>
                <a:latin typeface="Arial"/>
                <a:ea typeface="Arial"/>
                <a:cs typeface="Arial"/>
              </a:defRPr>
            </a:pPr>
            <a:endParaRPr lang="en-US"/>
          </a:p>
        </c:txPr>
        <c:crossAx val="200810496"/>
        <c:crosses val="autoZero"/>
        <c:auto val="1"/>
        <c:lblAlgn val="ctr"/>
        <c:lblOffset val="100"/>
        <c:tickLblSkip val="1"/>
        <c:tickMarkSkip val="1"/>
        <c:noMultiLvlLbl val="0"/>
      </c:catAx>
      <c:valAx>
        <c:axId val="200810496"/>
        <c:scaling>
          <c:orientation val="minMax"/>
          <c:min val="0"/>
        </c:scaling>
        <c:delete val="0"/>
        <c:axPos val="l"/>
        <c:numFmt formatCode="General" sourceLinked="1"/>
        <c:majorTickMark val="out"/>
        <c:minorTickMark val="in"/>
        <c:tickLblPos val="nextTo"/>
        <c:spPr>
          <a:ln w="11471">
            <a:solidFill>
              <a:srgbClr val="FFFFFF"/>
            </a:solidFill>
            <a:prstDash val="solid"/>
          </a:ln>
        </c:spPr>
        <c:txPr>
          <a:bodyPr rot="0" vert="horz"/>
          <a:lstStyle/>
          <a:p>
            <a:pPr>
              <a:defRPr lang="en-US" sz="1626" b="1" i="0" u="none" strike="noStrike" baseline="0">
                <a:solidFill>
                  <a:schemeClr val="tx1">
                    <a:lumMod val="85000"/>
                    <a:lumOff val="15000"/>
                  </a:schemeClr>
                </a:solidFill>
                <a:latin typeface="Arial"/>
                <a:ea typeface="Arial"/>
                <a:cs typeface="Arial"/>
              </a:defRPr>
            </a:pPr>
            <a:endParaRPr lang="en-US"/>
          </a:p>
        </c:txPr>
        <c:crossAx val="200763648"/>
        <c:crosses val="autoZero"/>
        <c:crossBetween val="between"/>
        <c:majorUnit val="1"/>
        <c:minorUnit val="1"/>
      </c:valAx>
      <c:spPr>
        <a:noFill/>
        <a:ln w="22941">
          <a:noFill/>
        </a:ln>
      </c:spPr>
    </c:plotArea>
    <c:plotVisOnly val="1"/>
    <c:dispBlanksAs val="gap"/>
    <c:showDLblsOverMax val="0"/>
  </c:chart>
  <c:spPr>
    <a:noFill/>
    <a:ln>
      <a:noFill/>
    </a:ln>
  </c:spPr>
  <c:txPr>
    <a:bodyPr/>
    <a:lstStyle/>
    <a:p>
      <a:pPr>
        <a:defRPr sz="1626" b="1" i="0" u="none" strike="noStrike" baseline="0">
          <a:solidFill>
            <a:schemeClr val="tx1"/>
          </a:solidFill>
          <a:latin typeface="Arial"/>
          <a:ea typeface="Arial"/>
          <a:cs typeface="Aria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882DD-E133-4EDC-8481-24304300307C}"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F126DB38-DFBE-4843-925B-C794A339EFB4}">
      <dgm:prSet phldrT="[Text]"/>
      <dgm:spPr/>
      <dgm:t>
        <a:bodyPr/>
        <a:lstStyle/>
        <a:p>
          <a:r>
            <a:rPr lang="en-US" smtClean="0"/>
            <a:t>Hand Hygiene</a:t>
          </a:r>
          <a:endParaRPr lang="en-US" dirty="0"/>
        </a:p>
      </dgm:t>
    </dgm:pt>
    <dgm:pt modelId="{1EBFA3AC-2B44-4E0F-97D9-FE8F0F4B9D07}" type="parTrans" cxnId="{A9244B4F-18D7-408C-886F-DC4DBAD48919}">
      <dgm:prSet/>
      <dgm:spPr/>
      <dgm:t>
        <a:bodyPr/>
        <a:lstStyle/>
        <a:p>
          <a:endParaRPr lang="en-US"/>
        </a:p>
      </dgm:t>
    </dgm:pt>
    <dgm:pt modelId="{D2064495-E083-4647-9F78-67082EBFA392}" type="sibTrans" cxnId="{A9244B4F-18D7-408C-886F-DC4DBAD48919}">
      <dgm:prSet/>
      <dgm:spPr/>
      <dgm:t>
        <a:bodyPr/>
        <a:lstStyle/>
        <a:p>
          <a:endParaRPr lang="en-US"/>
        </a:p>
      </dgm:t>
    </dgm:pt>
    <dgm:pt modelId="{2FDA9724-A4DA-4FD1-A631-29E28E4BB38D}">
      <dgm:prSet phldrT="[Text]"/>
      <dgm:spPr>
        <a:noFill/>
        <a:ln w="15875">
          <a:solidFill>
            <a:srgbClr val="00B482">
              <a:alpha val="90000"/>
            </a:srgbClr>
          </a:solidFill>
        </a:ln>
      </dgm:spPr>
      <dgm:t>
        <a:bodyPr/>
        <a:lstStyle/>
        <a:p>
          <a:endParaRPr lang="en-US" dirty="0"/>
        </a:p>
      </dgm:t>
    </dgm:pt>
    <dgm:pt modelId="{AF380E36-4963-4973-A3D8-A23438C2D411}" type="parTrans" cxnId="{82E6959E-BB2F-444E-A506-B238AA876032}">
      <dgm:prSet/>
      <dgm:spPr/>
      <dgm:t>
        <a:bodyPr/>
        <a:lstStyle/>
        <a:p>
          <a:endParaRPr lang="en-US"/>
        </a:p>
      </dgm:t>
    </dgm:pt>
    <dgm:pt modelId="{3CD07A9D-B142-435C-8FF9-EB1462D9937C}" type="sibTrans" cxnId="{82E6959E-BB2F-444E-A506-B238AA876032}">
      <dgm:prSet/>
      <dgm:spPr/>
      <dgm:t>
        <a:bodyPr/>
        <a:lstStyle/>
        <a:p>
          <a:endParaRPr lang="en-US"/>
        </a:p>
      </dgm:t>
    </dgm:pt>
    <dgm:pt modelId="{ED4A1C4C-F3E6-4BC1-8E87-C2BB1EF587B9}">
      <dgm:prSet phldrT="[Text]"/>
      <dgm:spPr/>
      <dgm:t>
        <a:bodyPr/>
        <a:lstStyle/>
        <a:p>
          <a:r>
            <a:rPr lang="en-US" smtClean="0"/>
            <a:t>Skin Disinfection</a:t>
          </a:r>
          <a:endParaRPr lang="en-US" dirty="0"/>
        </a:p>
      </dgm:t>
    </dgm:pt>
    <dgm:pt modelId="{03C25333-1F0E-4E4D-B577-7D215CA70CCD}" type="parTrans" cxnId="{9516CFE4-6243-43E5-A128-51732B95BF7E}">
      <dgm:prSet/>
      <dgm:spPr/>
      <dgm:t>
        <a:bodyPr/>
        <a:lstStyle/>
        <a:p>
          <a:endParaRPr lang="en-US"/>
        </a:p>
      </dgm:t>
    </dgm:pt>
    <dgm:pt modelId="{3AFA531C-B87A-4858-B711-8D31A2518742}" type="sibTrans" cxnId="{9516CFE4-6243-43E5-A128-51732B95BF7E}">
      <dgm:prSet/>
      <dgm:spPr/>
      <dgm:t>
        <a:bodyPr/>
        <a:lstStyle/>
        <a:p>
          <a:endParaRPr lang="en-US"/>
        </a:p>
      </dgm:t>
    </dgm:pt>
    <dgm:pt modelId="{6E3699F6-9435-47A8-AA6B-741ACDBC3BEA}">
      <dgm:prSet phldrT="[Text]"/>
      <dgm:spPr>
        <a:noFill/>
        <a:ln w="15875">
          <a:solidFill>
            <a:srgbClr val="00B482">
              <a:alpha val="90000"/>
            </a:srgbClr>
          </a:solidFill>
        </a:ln>
      </dgm:spPr>
      <dgm:t>
        <a:bodyPr/>
        <a:lstStyle/>
        <a:p>
          <a:endParaRPr lang="en-US" dirty="0"/>
        </a:p>
      </dgm:t>
    </dgm:pt>
    <dgm:pt modelId="{64A7E630-CF71-45B9-BD59-F082E19453A6}" type="parTrans" cxnId="{EB864576-48BA-4A87-8935-A5275D48CEC1}">
      <dgm:prSet/>
      <dgm:spPr/>
      <dgm:t>
        <a:bodyPr/>
        <a:lstStyle/>
        <a:p>
          <a:endParaRPr lang="en-US"/>
        </a:p>
      </dgm:t>
    </dgm:pt>
    <dgm:pt modelId="{DC656790-CE73-455C-B430-50ABB27B0A54}" type="sibTrans" cxnId="{EB864576-48BA-4A87-8935-A5275D48CEC1}">
      <dgm:prSet/>
      <dgm:spPr/>
      <dgm:t>
        <a:bodyPr/>
        <a:lstStyle/>
        <a:p>
          <a:endParaRPr lang="en-US"/>
        </a:p>
      </dgm:t>
    </dgm:pt>
    <dgm:pt modelId="{20BDFC51-010D-4599-AB99-0D52A2D03B25}">
      <dgm:prSet/>
      <dgm:spPr>
        <a:noFill/>
        <a:ln w="15875">
          <a:solidFill>
            <a:srgbClr val="00B482">
              <a:alpha val="90000"/>
            </a:srgbClr>
          </a:solidFill>
        </a:ln>
      </dgm:spPr>
      <dgm:t>
        <a:bodyPr/>
        <a:lstStyle/>
        <a:p>
          <a:endParaRPr lang="en-US" dirty="0"/>
        </a:p>
      </dgm:t>
    </dgm:pt>
    <dgm:pt modelId="{5C2273E3-526F-4258-A4DC-27EAC87E5636}" type="parTrans" cxnId="{EE41AF8A-1FFF-44AC-8F1D-AB8349981454}">
      <dgm:prSet/>
      <dgm:spPr/>
      <dgm:t>
        <a:bodyPr/>
        <a:lstStyle/>
        <a:p>
          <a:endParaRPr lang="en-US"/>
        </a:p>
      </dgm:t>
    </dgm:pt>
    <dgm:pt modelId="{0BDCCEA7-20A6-443E-B08D-0D80D23F645B}" type="sibTrans" cxnId="{EE41AF8A-1FFF-44AC-8F1D-AB8349981454}">
      <dgm:prSet/>
      <dgm:spPr/>
      <dgm:t>
        <a:bodyPr/>
        <a:lstStyle/>
        <a:p>
          <a:endParaRPr lang="en-US"/>
        </a:p>
      </dgm:t>
    </dgm:pt>
    <dgm:pt modelId="{B5D1F9B7-754E-4AA5-95AD-B2009154DA68}" type="pres">
      <dgm:prSet presAssocID="{15E882DD-E133-4EDC-8481-24304300307C}" presName="Name0" presStyleCnt="0">
        <dgm:presLayoutVars>
          <dgm:dir/>
          <dgm:animLvl val="lvl"/>
          <dgm:resizeHandles val="exact"/>
        </dgm:presLayoutVars>
      </dgm:prSet>
      <dgm:spPr/>
      <dgm:t>
        <a:bodyPr/>
        <a:lstStyle/>
        <a:p>
          <a:endParaRPr lang="en-US"/>
        </a:p>
      </dgm:t>
    </dgm:pt>
    <dgm:pt modelId="{2C7CBD71-FECB-4CFF-A25C-E3BFE7CB6AE6}" type="pres">
      <dgm:prSet presAssocID="{F126DB38-DFBE-4843-925B-C794A339EFB4}" presName="composite" presStyleCnt="0"/>
      <dgm:spPr/>
    </dgm:pt>
    <dgm:pt modelId="{2F30C86F-CCAA-4389-8A74-7DD0B001183D}" type="pres">
      <dgm:prSet presAssocID="{F126DB38-DFBE-4843-925B-C794A339EFB4}" presName="parTx" presStyleLbl="alignNode1" presStyleIdx="0" presStyleCnt="4">
        <dgm:presLayoutVars>
          <dgm:chMax val="0"/>
          <dgm:chPref val="0"/>
          <dgm:bulletEnabled val="1"/>
        </dgm:presLayoutVars>
      </dgm:prSet>
      <dgm:spPr/>
      <dgm:t>
        <a:bodyPr/>
        <a:lstStyle/>
        <a:p>
          <a:endParaRPr lang="en-US"/>
        </a:p>
      </dgm:t>
    </dgm:pt>
    <dgm:pt modelId="{09B8E9D4-EB8F-4B9E-BF8C-13682F6B4825}" type="pres">
      <dgm:prSet presAssocID="{F126DB38-DFBE-4843-925B-C794A339EFB4}" presName="desTx" presStyleLbl="alignAccFollowNode1" presStyleIdx="0" presStyleCnt="4" custScaleY="288918">
        <dgm:presLayoutVars>
          <dgm:bulletEnabled val="1"/>
        </dgm:presLayoutVars>
      </dgm:prSet>
      <dgm:spPr>
        <a:noFill/>
        <a:ln w="15875">
          <a:solidFill>
            <a:srgbClr val="00B482">
              <a:alpha val="90000"/>
            </a:srgbClr>
          </a:solidFill>
        </a:ln>
      </dgm:spPr>
      <dgm:t>
        <a:bodyPr/>
        <a:lstStyle/>
        <a:p>
          <a:endParaRPr lang="en-US"/>
        </a:p>
      </dgm:t>
    </dgm:pt>
    <dgm:pt modelId="{0E78304E-1814-496E-B6E5-6F2BCC86C2A8}" type="pres">
      <dgm:prSet presAssocID="{D2064495-E083-4647-9F78-67082EBFA392}" presName="space" presStyleCnt="0"/>
      <dgm:spPr/>
    </dgm:pt>
    <dgm:pt modelId="{76ECBB3B-9594-4F83-B289-D05542AF6716}" type="pres">
      <dgm:prSet presAssocID="{2FDA9724-A4DA-4FD1-A631-29E28E4BB38D}" presName="composite" presStyleCnt="0"/>
      <dgm:spPr/>
    </dgm:pt>
    <dgm:pt modelId="{03C8B730-FC6C-41F4-91CA-62BA5EEFE07B}" type="pres">
      <dgm:prSet presAssocID="{2FDA9724-A4DA-4FD1-A631-29E28E4BB38D}" presName="parTx" presStyleLbl="alignNode1" presStyleIdx="1" presStyleCnt="4">
        <dgm:presLayoutVars>
          <dgm:chMax val="0"/>
          <dgm:chPref val="0"/>
          <dgm:bulletEnabled val="1"/>
        </dgm:presLayoutVars>
      </dgm:prSet>
      <dgm:spPr/>
      <dgm:t>
        <a:bodyPr/>
        <a:lstStyle/>
        <a:p>
          <a:endParaRPr lang="en-US"/>
        </a:p>
      </dgm:t>
    </dgm:pt>
    <dgm:pt modelId="{DFBEE903-26D0-4B4E-B78E-02DC8187C85D}" type="pres">
      <dgm:prSet presAssocID="{2FDA9724-A4DA-4FD1-A631-29E28E4BB38D}" presName="desTx" presStyleLbl="alignAccFollowNode1" presStyleIdx="1" presStyleCnt="4">
        <dgm:presLayoutVars>
          <dgm:bulletEnabled val="1"/>
        </dgm:presLayoutVars>
      </dgm:prSet>
      <dgm:spPr/>
    </dgm:pt>
    <dgm:pt modelId="{CD88AD83-672F-4EA2-BA36-1CB0C8EFE610}" type="pres">
      <dgm:prSet presAssocID="{3CD07A9D-B142-435C-8FF9-EB1462D9937C}" presName="space" presStyleCnt="0"/>
      <dgm:spPr/>
    </dgm:pt>
    <dgm:pt modelId="{B589DCDD-9EF1-48EE-940A-E6C3CA5A7A5E}" type="pres">
      <dgm:prSet presAssocID="{ED4A1C4C-F3E6-4BC1-8E87-C2BB1EF587B9}" presName="composite" presStyleCnt="0"/>
      <dgm:spPr/>
    </dgm:pt>
    <dgm:pt modelId="{772375C1-6FA5-4FF1-B82E-ABAF53CEA4FE}" type="pres">
      <dgm:prSet presAssocID="{ED4A1C4C-F3E6-4BC1-8E87-C2BB1EF587B9}" presName="parTx" presStyleLbl="alignNode1" presStyleIdx="2" presStyleCnt="4">
        <dgm:presLayoutVars>
          <dgm:chMax val="0"/>
          <dgm:chPref val="0"/>
          <dgm:bulletEnabled val="1"/>
        </dgm:presLayoutVars>
      </dgm:prSet>
      <dgm:spPr/>
      <dgm:t>
        <a:bodyPr/>
        <a:lstStyle/>
        <a:p>
          <a:endParaRPr lang="en-US"/>
        </a:p>
      </dgm:t>
    </dgm:pt>
    <dgm:pt modelId="{5B3D7648-8E44-4628-B428-ABA719DDB13F}" type="pres">
      <dgm:prSet presAssocID="{ED4A1C4C-F3E6-4BC1-8E87-C2BB1EF587B9}" presName="desTx" presStyleLbl="alignAccFollowNode1" presStyleIdx="2" presStyleCnt="4" custScaleY="288918">
        <dgm:presLayoutVars>
          <dgm:bulletEnabled val="1"/>
        </dgm:presLayoutVars>
      </dgm:prSet>
      <dgm:spPr/>
      <dgm:t>
        <a:bodyPr/>
        <a:lstStyle/>
        <a:p>
          <a:endParaRPr lang="en-US"/>
        </a:p>
      </dgm:t>
    </dgm:pt>
    <dgm:pt modelId="{6D8D19AE-D337-4374-8B94-E0E92823D0F1}" type="pres">
      <dgm:prSet presAssocID="{3AFA531C-B87A-4858-B711-8D31A2518742}" presName="space" presStyleCnt="0"/>
      <dgm:spPr/>
    </dgm:pt>
    <dgm:pt modelId="{7DAF993E-15E5-4653-BB50-27BBAF045860}" type="pres">
      <dgm:prSet presAssocID="{20BDFC51-010D-4599-AB99-0D52A2D03B25}" presName="composite" presStyleCnt="0"/>
      <dgm:spPr/>
    </dgm:pt>
    <dgm:pt modelId="{2EB49F79-D252-4676-89BE-9368A62E7072}" type="pres">
      <dgm:prSet presAssocID="{20BDFC51-010D-4599-AB99-0D52A2D03B25}" presName="parTx" presStyleLbl="alignNode1" presStyleIdx="3" presStyleCnt="4">
        <dgm:presLayoutVars>
          <dgm:chMax val="0"/>
          <dgm:chPref val="0"/>
          <dgm:bulletEnabled val="1"/>
        </dgm:presLayoutVars>
      </dgm:prSet>
      <dgm:spPr/>
      <dgm:t>
        <a:bodyPr/>
        <a:lstStyle/>
        <a:p>
          <a:endParaRPr lang="en-US"/>
        </a:p>
      </dgm:t>
    </dgm:pt>
    <dgm:pt modelId="{AF5E8BD9-B96A-49DD-AE9F-3BD80D3F222D}" type="pres">
      <dgm:prSet presAssocID="{20BDFC51-010D-4599-AB99-0D52A2D03B25}" presName="desTx" presStyleLbl="alignAccFollowNode1" presStyleIdx="3" presStyleCnt="4" custScaleY="260381">
        <dgm:presLayoutVars>
          <dgm:bulletEnabled val="1"/>
        </dgm:presLayoutVars>
      </dgm:prSet>
      <dgm:spPr>
        <a:blipFill rotWithShape="0">
          <a:blip xmlns:r="http://schemas.openxmlformats.org/officeDocument/2006/relationships" r:embed="rId1"/>
          <a:stretch>
            <a:fillRect/>
          </a:stretch>
        </a:blipFill>
      </dgm:spPr>
      <dgm:t>
        <a:bodyPr/>
        <a:lstStyle/>
        <a:p>
          <a:endParaRPr lang="en-US"/>
        </a:p>
      </dgm:t>
    </dgm:pt>
  </dgm:ptLst>
  <dgm:cxnLst>
    <dgm:cxn modelId="{9516CFE4-6243-43E5-A128-51732B95BF7E}" srcId="{15E882DD-E133-4EDC-8481-24304300307C}" destId="{ED4A1C4C-F3E6-4BC1-8E87-C2BB1EF587B9}" srcOrd="2" destOrd="0" parTransId="{03C25333-1F0E-4E4D-B577-7D215CA70CCD}" sibTransId="{3AFA531C-B87A-4858-B711-8D31A2518742}"/>
    <dgm:cxn modelId="{70459338-812A-4E13-BE6B-53634C2C5B9A}" type="presOf" srcId="{15E882DD-E133-4EDC-8481-24304300307C}" destId="{B5D1F9B7-754E-4AA5-95AD-B2009154DA68}" srcOrd="0" destOrd="0" presId="urn:microsoft.com/office/officeart/2005/8/layout/hList1"/>
    <dgm:cxn modelId="{9C1A2542-0886-4236-8873-CA280D18E87F}" type="presOf" srcId="{2FDA9724-A4DA-4FD1-A631-29E28E4BB38D}" destId="{03C8B730-FC6C-41F4-91CA-62BA5EEFE07B}" srcOrd="0" destOrd="0" presId="urn:microsoft.com/office/officeart/2005/8/layout/hList1"/>
    <dgm:cxn modelId="{A9244B4F-18D7-408C-886F-DC4DBAD48919}" srcId="{15E882DD-E133-4EDC-8481-24304300307C}" destId="{F126DB38-DFBE-4843-925B-C794A339EFB4}" srcOrd="0" destOrd="0" parTransId="{1EBFA3AC-2B44-4E0F-97D9-FE8F0F4B9D07}" sibTransId="{D2064495-E083-4647-9F78-67082EBFA392}"/>
    <dgm:cxn modelId="{EB864576-48BA-4A87-8935-A5275D48CEC1}" srcId="{ED4A1C4C-F3E6-4BC1-8E87-C2BB1EF587B9}" destId="{6E3699F6-9435-47A8-AA6B-741ACDBC3BEA}" srcOrd="0" destOrd="0" parTransId="{64A7E630-CF71-45B9-BD59-F082E19453A6}" sibTransId="{DC656790-CE73-455C-B430-50ABB27B0A54}"/>
    <dgm:cxn modelId="{9EA931E4-315E-4B34-8F7C-032104F42B93}" type="presOf" srcId="{20BDFC51-010D-4599-AB99-0D52A2D03B25}" destId="{2EB49F79-D252-4676-89BE-9368A62E7072}" srcOrd="0" destOrd="0" presId="urn:microsoft.com/office/officeart/2005/8/layout/hList1"/>
    <dgm:cxn modelId="{BEF4B7C2-90AF-489A-A4FE-CF3F407EB28C}" type="presOf" srcId="{F126DB38-DFBE-4843-925B-C794A339EFB4}" destId="{2F30C86F-CCAA-4389-8A74-7DD0B001183D}" srcOrd="0" destOrd="0" presId="urn:microsoft.com/office/officeart/2005/8/layout/hList1"/>
    <dgm:cxn modelId="{9B6574B5-8D94-4688-99C0-5DC1684A1B63}" type="presOf" srcId="{ED4A1C4C-F3E6-4BC1-8E87-C2BB1EF587B9}" destId="{772375C1-6FA5-4FF1-B82E-ABAF53CEA4FE}" srcOrd="0" destOrd="0" presId="urn:microsoft.com/office/officeart/2005/8/layout/hList1"/>
    <dgm:cxn modelId="{EE41AF8A-1FFF-44AC-8F1D-AB8349981454}" srcId="{15E882DD-E133-4EDC-8481-24304300307C}" destId="{20BDFC51-010D-4599-AB99-0D52A2D03B25}" srcOrd="3" destOrd="0" parTransId="{5C2273E3-526F-4258-A4DC-27EAC87E5636}" sibTransId="{0BDCCEA7-20A6-443E-B08D-0D80D23F645B}"/>
    <dgm:cxn modelId="{242C17F2-116D-49F0-8F57-EE27886D9E24}" type="presOf" srcId="{6E3699F6-9435-47A8-AA6B-741ACDBC3BEA}" destId="{5B3D7648-8E44-4628-B428-ABA719DDB13F}" srcOrd="0" destOrd="0" presId="urn:microsoft.com/office/officeart/2005/8/layout/hList1"/>
    <dgm:cxn modelId="{82E6959E-BB2F-444E-A506-B238AA876032}" srcId="{15E882DD-E133-4EDC-8481-24304300307C}" destId="{2FDA9724-A4DA-4FD1-A631-29E28E4BB38D}" srcOrd="1" destOrd="0" parTransId="{AF380E36-4963-4973-A3D8-A23438C2D411}" sibTransId="{3CD07A9D-B142-435C-8FF9-EB1462D9937C}"/>
    <dgm:cxn modelId="{51BE24FB-8564-4B50-BE55-3CE83B577812}" type="presParOf" srcId="{B5D1F9B7-754E-4AA5-95AD-B2009154DA68}" destId="{2C7CBD71-FECB-4CFF-A25C-E3BFE7CB6AE6}" srcOrd="0" destOrd="0" presId="urn:microsoft.com/office/officeart/2005/8/layout/hList1"/>
    <dgm:cxn modelId="{885CB21C-552E-4771-99DF-7AE1D9C73500}" type="presParOf" srcId="{2C7CBD71-FECB-4CFF-A25C-E3BFE7CB6AE6}" destId="{2F30C86F-CCAA-4389-8A74-7DD0B001183D}" srcOrd="0" destOrd="0" presId="urn:microsoft.com/office/officeart/2005/8/layout/hList1"/>
    <dgm:cxn modelId="{DC62C122-2A12-4FB8-9E29-465793454F5A}" type="presParOf" srcId="{2C7CBD71-FECB-4CFF-A25C-E3BFE7CB6AE6}" destId="{09B8E9D4-EB8F-4B9E-BF8C-13682F6B4825}" srcOrd="1" destOrd="0" presId="urn:microsoft.com/office/officeart/2005/8/layout/hList1"/>
    <dgm:cxn modelId="{2564179C-6248-46C7-9AD7-4CF55D6F5C12}" type="presParOf" srcId="{B5D1F9B7-754E-4AA5-95AD-B2009154DA68}" destId="{0E78304E-1814-496E-B6E5-6F2BCC86C2A8}" srcOrd="1" destOrd="0" presId="urn:microsoft.com/office/officeart/2005/8/layout/hList1"/>
    <dgm:cxn modelId="{98BE4B98-7771-4B0F-803E-D7594A3FB4DB}" type="presParOf" srcId="{B5D1F9B7-754E-4AA5-95AD-B2009154DA68}" destId="{76ECBB3B-9594-4F83-B289-D05542AF6716}" srcOrd="2" destOrd="0" presId="urn:microsoft.com/office/officeart/2005/8/layout/hList1"/>
    <dgm:cxn modelId="{19D3C3E0-09BA-4F78-A55E-E3D263957854}" type="presParOf" srcId="{76ECBB3B-9594-4F83-B289-D05542AF6716}" destId="{03C8B730-FC6C-41F4-91CA-62BA5EEFE07B}" srcOrd="0" destOrd="0" presId="urn:microsoft.com/office/officeart/2005/8/layout/hList1"/>
    <dgm:cxn modelId="{A4D6262C-3231-4038-87A7-15930D115044}" type="presParOf" srcId="{76ECBB3B-9594-4F83-B289-D05542AF6716}" destId="{DFBEE903-26D0-4B4E-B78E-02DC8187C85D}" srcOrd="1" destOrd="0" presId="urn:microsoft.com/office/officeart/2005/8/layout/hList1"/>
    <dgm:cxn modelId="{0931DBB4-8457-48FB-898B-39E87CB98571}" type="presParOf" srcId="{B5D1F9B7-754E-4AA5-95AD-B2009154DA68}" destId="{CD88AD83-672F-4EA2-BA36-1CB0C8EFE610}" srcOrd="3" destOrd="0" presId="urn:microsoft.com/office/officeart/2005/8/layout/hList1"/>
    <dgm:cxn modelId="{D8D0BC3A-1708-4D9D-8AE2-ABB5C955C0D8}" type="presParOf" srcId="{B5D1F9B7-754E-4AA5-95AD-B2009154DA68}" destId="{B589DCDD-9EF1-48EE-940A-E6C3CA5A7A5E}" srcOrd="4" destOrd="0" presId="urn:microsoft.com/office/officeart/2005/8/layout/hList1"/>
    <dgm:cxn modelId="{F9A5EDD2-94D1-42D5-A00D-9DEC8E061945}" type="presParOf" srcId="{B589DCDD-9EF1-48EE-940A-E6C3CA5A7A5E}" destId="{772375C1-6FA5-4FF1-B82E-ABAF53CEA4FE}" srcOrd="0" destOrd="0" presId="urn:microsoft.com/office/officeart/2005/8/layout/hList1"/>
    <dgm:cxn modelId="{9BD200E7-EB41-493A-B3E0-B41E6DC6B5A3}" type="presParOf" srcId="{B589DCDD-9EF1-48EE-940A-E6C3CA5A7A5E}" destId="{5B3D7648-8E44-4628-B428-ABA719DDB13F}" srcOrd="1" destOrd="0" presId="urn:microsoft.com/office/officeart/2005/8/layout/hList1"/>
    <dgm:cxn modelId="{D7DB8393-437F-4244-9AC7-BBE9467EC35D}" type="presParOf" srcId="{B5D1F9B7-754E-4AA5-95AD-B2009154DA68}" destId="{6D8D19AE-D337-4374-8B94-E0E92823D0F1}" srcOrd="5" destOrd="0" presId="urn:microsoft.com/office/officeart/2005/8/layout/hList1"/>
    <dgm:cxn modelId="{2864D901-CAA0-4545-9046-001A45C36855}" type="presParOf" srcId="{B5D1F9B7-754E-4AA5-95AD-B2009154DA68}" destId="{7DAF993E-15E5-4653-BB50-27BBAF045860}" srcOrd="6" destOrd="0" presId="urn:microsoft.com/office/officeart/2005/8/layout/hList1"/>
    <dgm:cxn modelId="{EDA4C469-CF6F-4673-ABD9-3CC8227CEA53}" type="presParOf" srcId="{7DAF993E-15E5-4653-BB50-27BBAF045860}" destId="{2EB49F79-D252-4676-89BE-9368A62E7072}" srcOrd="0" destOrd="0" presId="urn:microsoft.com/office/officeart/2005/8/layout/hList1"/>
    <dgm:cxn modelId="{E12A0F57-A194-490E-9E60-1DF16BC40D86}" type="presParOf" srcId="{7DAF993E-15E5-4653-BB50-27BBAF045860}" destId="{AF5E8BD9-B96A-49DD-AE9F-3BD80D3F222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0C86F-CCAA-4389-8A74-7DD0B001183D}">
      <dsp:nvSpPr>
        <dsp:cNvPr id="0" name=""/>
        <dsp:cNvSpPr/>
      </dsp:nvSpPr>
      <dsp:spPr>
        <a:xfrm>
          <a:off x="3086" y="1107795"/>
          <a:ext cx="1855834" cy="7215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smtClean="0"/>
            <a:t>Hand Hygiene</a:t>
          </a:r>
          <a:endParaRPr lang="en-US" sz="2000" kern="1200" dirty="0"/>
        </a:p>
      </dsp:txBody>
      <dsp:txXfrm>
        <a:off x="3086" y="1107795"/>
        <a:ext cx="1855834" cy="721542"/>
      </dsp:txXfrm>
    </dsp:sp>
    <dsp:sp modelId="{09B8E9D4-EB8F-4B9E-BF8C-13682F6B4825}">
      <dsp:nvSpPr>
        <dsp:cNvPr id="0" name=""/>
        <dsp:cNvSpPr/>
      </dsp:nvSpPr>
      <dsp:spPr>
        <a:xfrm>
          <a:off x="3086" y="999609"/>
          <a:ext cx="1855834" cy="2537855"/>
        </a:xfrm>
        <a:prstGeom prst="rect">
          <a:avLst/>
        </a:prstGeom>
        <a:noFill/>
        <a:ln w="15875" cap="flat" cmpd="sng" algn="ctr">
          <a:solidFill>
            <a:srgbClr val="00B482">
              <a:alpha val="9000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03C8B730-FC6C-41F4-91CA-62BA5EEFE07B}">
      <dsp:nvSpPr>
        <dsp:cNvPr id="0" name=""/>
        <dsp:cNvSpPr/>
      </dsp:nvSpPr>
      <dsp:spPr>
        <a:xfrm>
          <a:off x="2118737" y="1468566"/>
          <a:ext cx="1855834" cy="721542"/>
        </a:xfrm>
        <a:prstGeom prst="rect">
          <a:avLst/>
        </a:prstGeom>
        <a:noFill/>
        <a:ln w="15875">
          <a:solidFill>
            <a:srgbClr val="00B482">
              <a:alpha val="90000"/>
            </a:srgb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endParaRPr lang="en-US" sz="2000" kern="1200" dirty="0"/>
        </a:p>
      </dsp:txBody>
      <dsp:txXfrm>
        <a:off x="2118737" y="1468566"/>
        <a:ext cx="1855834" cy="721542"/>
      </dsp:txXfrm>
    </dsp:sp>
    <dsp:sp modelId="{DFBEE903-26D0-4B4E-B78E-02DC8187C85D}">
      <dsp:nvSpPr>
        <dsp:cNvPr id="0" name=""/>
        <dsp:cNvSpPr/>
      </dsp:nvSpPr>
      <dsp:spPr>
        <a:xfrm>
          <a:off x="2118737" y="2190108"/>
          <a:ext cx="1855834" cy="8784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72375C1-6FA5-4FF1-B82E-ABAF53CEA4FE}">
      <dsp:nvSpPr>
        <dsp:cNvPr id="0" name=""/>
        <dsp:cNvSpPr/>
      </dsp:nvSpPr>
      <dsp:spPr>
        <a:xfrm>
          <a:off x="4234389" y="1107795"/>
          <a:ext cx="1855834" cy="7215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smtClean="0"/>
            <a:t>Skin Disinfection</a:t>
          </a:r>
          <a:endParaRPr lang="en-US" sz="2000" kern="1200" dirty="0"/>
        </a:p>
      </dsp:txBody>
      <dsp:txXfrm>
        <a:off x="4234389" y="1107795"/>
        <a:ext cx="1855834" cy="721542"/>
      </dsp:txXfrm>
    </dsp:sp>
    <dsp:sp modelId="{5B3D7648-8E44-4628-B428-ABA719DDB13F}">
      <dsp:nvSpPr>
        <dsp:cNvPr id="0" name=""/>
        <dsp:cNvSpPr/>
      </dsp:nvSpPr>
      <dsp:spPr>
        <a:xfrm>
          <a:off x="4234389" y="999609"/>
          <a:ext cx="1855834" cy="2537855"/>
        </a:xfrm>
        <a:prstGeom prst="rect">
          <a:avLst/>
        </a:prstGeom>
        <a:noFill/>
        <a:ln w="15875" cap="flat" cmpd="sng" algn="ctr">
          <a:solidFill>
            <a:srgbClr val="00B482">
              <a:alpha val="9000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4234389" y="999609"/>
        <a:ext cx="1855834" cy="2537855"/>
      </dsp:txXfrm>
    </dsp:sp>
    <dsp:sp modelId="{2EB49F79-D252-4676-89BE-9368A62E7072}">
      <dsp:nvSpPr>
        <dsp:cNvPr id="0" name=""/>
        <dsp:cNvSpPr/>
      </dsp:nvSpPr>
      <dsp:spPr>
        <a:xfrm>
          <a:off x="6350040" y="1116369"/>
          <a:ext cx="1855834" cy="721542"/>
        </a:xfrm>
        <a:prstGeom prst="rect">
          <a:avLst/>
        </a:prstGeom>
        <a:noFill/>
        <a:ln w="15875">
          <a:solidFill>
            <a:srgbClr val="00B482">
              <a:alpha val="90000"/>
            </a:srgb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endParaRPr lang="en-US" sz="2000" kern="1200" dirty="0"/>
        </a:p>
      </dsp:txBody>
      <dsp:txXfrm>
        <a:off x="6350040" y="1116369"/>
        <a:ext cx="1855834" cy="721542"/>
      </dsp:txXfrm>
    </dsp:sp>
    <dsp:sp modelId="{AF5E8BD9-B96A-49DD-AE9F-3BD80D3F222D}">
      <dsp:nvSpPr>
        <dsp:cNvPr id="0" name=""/>
        <dsp:cNvSpPr/>
      </dsp:nvSpPr>
      <dsp:spPr>
        <a:xfrm>
          <a:off x="6350040" y="1133518"/>
          <a:ext cx="1855834" cy="2287186"/>
        </a:xfrm>
        <a:prstGeom prst="rect">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defTabSz="457008"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defTabSz="457008"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9ADC920-6E25-4D7B-96C6-2C4AE9F54C7F}" type="slidenum">
              <a:rPr lang="en-US" altLang="en-US"/>
              <a:pPr/>
              <a:t>‹#›</a:t>
            </a:fld>
            <a:endParaRPr lang="en-US" altLang="en-US"/>
          </a:p>
        </p:txBody>
      </p:sp>
    </p:spTree>
    <p:extLst>
      <p:ext uri="{BB962C8B-B14F-4D97-AF65-F5344CB8AC3E}">
        <p14:creationId xmlns:p14="http://schemas.microsoft.com/office/powerpoint/2010/main" val="9348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defTabSz="457008" eaLnBrk="1" fontAlgn="auto" hangingPunct="1">
              <a:spcBef>
                <a:spcPts val="0"/>
              </a:spcBef>
              <a:spcAft>
                <a:spcPts val="0"/>
              </a:spcAft>
              <a:defRPr sz="1200">
                <a:latin typeface="+mn-lt"/>
                <a:cs typeface="+mn-cs"/>
              </a:defRPr>
            </a:lvl1pPr>
          </a:lstStyle>
          <a:p>
            <a:pPr>
              <a:defRPr/>
            </a:pPr>
            <a:endParaRPr lang="vi-VN"/>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defTabSz="457008" eaLnBrk="1" fontAlgn="auto" hangingPunct="1">
              <a:spcBef>
                <a:spcPts val="0"/>
              </a:spcBef>
              <a:spcAft>
                <a:spcPts val="0"/>
              </a:spcAft>
              <a:defRPr sz="1200">
                <a:latin typeface="+mn-lt"/>
                <a:cs typeface="+mn-cs"/>
              </a:defRPr>
            </a:lvl1pPr>
          </a:lstStyle>
          <a:p>
            <a:pPr>
              <a:defRPr/>
            </a:pPr>
            <a:fld id="{9C7B66B1-22E0-4E06-B5D0-C88AC74DDB7B}" type="datetimeFigureOut">
              <a:rPr lang="vi-VN"/>
              <a:pPr>
                <a:defRPr/>
              </a:pPr>
              <a:t>12/05/2025</a:t>
            </a:fld>
            <a:endParaRPr lang="vi-VN"/>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700088" y="4416425"/>
            <a:ext cx="5610225"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defTabSz="457008" eaLnBrk="1" fontAlgn="auto" hangingPunct="1">
              <a:spcBef>
                <a:spcPts val="0"/>
              </a:spcBef>
              <a:spcAft>
                <a:spcPts val="0"/>
              </a:spcAft>
              <a:defRPr sz="1200">
                <a:latin typeface="+mn-lt"/>
                <a:cs typeface="+mn-cs"/>
              </a:defRPr>
            </a:lvl1pPr>
          </a:lstStyle>
          <a:p>
            <a:pPr>
              <a:defRPr/>
            </a:pPr>
            <a:endParaRPr lang="vi-VN"/>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C190E79-973A-4311-A431-CF0B2CC95098}" type="slidenum">
              <a:rPr lang="vi-VN" altLang="en-US"/>
              <a:pPr/>
              <a:t>‹#›</a:t>
            </a:fld>
            <a:endParaRPr lang="vi-VN" altLang="en-US"/>
          </a:p>
        </p:txBody>
      </p:sp>
    </p:spTree>
    <p:extLst>
      <p:ext uri="{BB962C8B-B14F-4D97-AF65-F5344CB8AC3E}">
        <p14:creationId xmlns:p14="http://schemas.microsoft.com/office/powerpoint/2010/main" val="3754662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032" algn="l" defTabSz="914012" rtl="0" eaLnBrk="1" latinLnBrk="0" hangingPunct="1">
      <a:defRPr sz="1200" kern="1200">
        <a:solidFill>
          <a:schemeClr val="tx1"/>
        </a:solidFill>
        <a:latin typeface="+mn-lt"/>
        <a:ea typeface="+mn-ea"/>
        <a:cs typeface="+mn-cs"/>
      </a:defRPr>
    </a:lvl6pPr>
    <a:lvl7pPr marL="2742037" algn="l" defTabSz="914012" rtl="0" eaLnBrk="1" latinLnBrk="0" hangingPunct="1">
      <a:defRPr sz="1200" kern="1200">
        <a:solidFill>
          <a:schemeClr val="tx1"/>
        </a:solidFill>
        <a:latin typeface="+mn-lt"/>
        <a:ea typeface="+mn-ea"/>
        <a:cs typeface="+mn-cs"/>
      </a:defRPr>
    </a:lvl7pPr>
    <a:lvl8pPr marL="3199044" algn="l" defTabSz="914012" rtl="0" eaLnBrk="1" latinLnBrk="0" hangingPunct="1">
      <a:defRPr sz="1200" kern="1200">
        <a:solidFill>
          <a:schemeClr val="tx1"/>
        </a:solidFill>
        <a:latin typeface="+mn-lt"/>
        <a:ea typeface="+mn-ea"/>
        <a:cs typeface="+mn-cs"/>
      </a:defRPr>
    </a:lvl8pPr>
    <a:lvl9pPr marL="3656050"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60BF14-C700-494A-A4DE-8F2A2DBC86F7}" type="slidenum">
              <a:rPr lang="en-US" smtClean="0"/>
              <a:pPr/>
              <a:t>2</a:t>
            </a:fld>
            <a:endParaRPr lang="en-US" dirty="0"/>
          </a:p>
        </p:txBody>
      </p:sp>
    </p:spTree>
    <p:extLst>
      <p:ext uri="{BB962C8B-B14F-4D97-AF65-F5344CB8AC3E}">
        <p14:creationId xmlns:p14="http://schemas.microsoft.com/office/powerpoint/2010/main" val="122582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3EC95748-FEC0-4964-8672-36710DA08A02}" type="slidenum">
              <a:rPr lang="en-GB" sz="1200"/>
              <a:pPr eaLnBrk="1" hangingPunct="1"/>
              <a:t>6</a:t>
            </a:fld>
            <a:endParaRPr lang="en-GB"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miter lim="800000"/>
            <a:headEnd/>
            <a:tailEnd/>
          </a:ln>
        </p:spPr>
        <p:txBody>
          <a:bodyPr lIns="91574" tIns="45788" rIns="91574" bIns="45788"/>
          <a:lstStyle/>
          <a:p>
            <a:pPr eaLnBrk="1" hangingPunct="1"/>
            <a:endParaRPr lang="de-DE" smtClean="0"/>
          </a:p>
        </p:txBody>
      </p:sp>
    </p:spTree>
    <p:extLst>
      <p:ext uri="{BB962C8B-B14F-4D97-AF65-F5344CB8AC3E}">
        <p14:creationId xmlns:p14="http://schemas.microsoft.com/office/powerpoint/2010/main" val="102090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947" tIns="47474" rIns="94947" bIns="47474" anchor="b"/>
          <a:lstStyle>
            <a:lvl1pPr defTabSz="931863">
              <a:defRPr kumimoji="1" sz="2200" b="1">
                <a:solidFill>
                  <a:schemeClr val="accent2"/>
                </a:solidFill>
                <a:latin typeface="VNI-Helve" pitchFamily="2" charset="0"/>
              </a:defRPr>
            </a:lvl1pPr>
            <a:lvl2pPr marL="742950" indent="-285750" defTabSz="931863">
              <a:defRPr kumimoji="1" sz="2200" b="1">
                <a:solidFill>
                  <a:schemeClr val="accent2"/>
                </a:solidFill>
                <a:latin typeface="VNI-Helve" pitchFamily="2" charset="0"/>
              </a:defRPr>
            </a:lvl2pPr>
            <a:lvl3pPr marL="1143000" indent="-228600" defTabSz="931863">
              <a:defRPr kumimoji="1" sz="2200" b="1">
                <a:solidFill>
                  <a:schemeClr val="accent2"/>
                </a:solidFill>
                <a:latin typeface="VNI-Helve" pitchFamily="2" charset="0"/>
              </a:defRPr>
            </a:lvl3pPr>
            <a:lvl4pPr marL="1600200" indent="-228600" defTabSz="931863">
              <a:defRPr kumimoji="1" sz="2200" b="1">
                <a:solidFill>
                  <a:schemeClr val="accent2"/>
                </a:solidFill>
                <a:latin typeface="VNI-Helve" pitchFamily="2" charset="0"/>
              </a:defRPr>
            </a:lvl4pPr>
            <a:lvl5pPr marL="2057400" indent="-228600" defTabSz="931863">
              <a:defRPr kumimoji="1" sz="2200" b="1">
                <a:solidFill>
                  <a:schemeClr val="accent2"/>
                </a:solidFill>
                <a:latin typeface="VNI-Helve" pitchFamily="2" charset="0"/>
              </a:defRPr>
            </a:lvl5pPr>
            <a:lvl6pPr marL="2514600" indent="-228600" defTabSz="931863" eaLnBrk="0" fontAlgn="base" hangingPunct="0">
              <a:spcBef>
                <a:spcPct val="0"/>
              </a:spcBef>
              <a:spcAft>
                <a:spcPct val="0"/>
              </a:spcAft>
              <a:defRPr kumimoji="1" sz="2200" b="1">
                <a:solidFill>
                  <a:schemeClr val="accent2"/>
                </a:solidFill>
                <a:latin typeface="VNI-Helve" pitchFamily="2" charset="0"/>
              </a:defRPr>
            </a:lvl6pPr>
            <a:lvl7pPr marL="2971800" indent="-228600" defTabSz="931863" eaLnBrk="0" fontAlgn="base" hangingPunct="0">
              <a:spcBef>
                <a:spcPct val="0"/>
              </a:spcBef>
              <a:spcAft>
                <a:spcPct val="0"/>
              </a:spcAft>
              <a:defRPr kumimoji="1" sz="2200" b="1">
                <a:solidFill>
                  <a:schemeClr val="accent2"/>
                </a:solidFill>
                <a:latin typeface="VNI-Helve" pitchFamily="2" charset="0"/>
              </a:defRPr>
            </a:lvl7pPr>
            <a:lvl8pPr marL="3429000" indent="-228600" defTabSz="931863" eaLnBrk="0" fontAlgn="base" hangingPunct="0">
              <a:spcBef>
                <a:spcPct val="0"/>
              </a:spcBef>
              <a:spcAft>
                <a:spcPct val="0"/>
              </a:spcAft>
              <a:defRPr kumimoji="1" sz="2200" b="1">
                <a:solidFill>
                  <a:schemeClr val="accent2"/>
                </a:solidFill>
                <a:latin typeface="VNI-Helve" pitchFamily="2" charset="0"/>
              </a:defRPr>
            </a:lvl8pPr>
            <a:lvl9pPr marL="3886200" indent="-228600" defTabSz="931863" eaLnBrk="0" fontAlgn="base" hangingPunct="0">
              <a:spcBef>
                <a:spcPct val="0"/>
              </a:spcBef>
              <a:spcAft>
                <a:spcPct val="0"/>
              </a:spcAft>
              <a:defRPr kumimoji="1" sz="2200" b="1">
                <a:solidFill>
                  <a:schemeClr val="accent2"/>
                </a:solidFill>
                <a:latin typeface="VNI-Helve" pitchFamily="2" charset="0"/>
              </a:defRPr>
            </a:lvl9pPr>
          </a:lstStyle>
          <a:p>
            <a:pPr algn="r"/>
            <a:fld id="{622EA9B1-1922-427E-A13C-4085C5423AC7}" type="slidenum">
              <a:rPr kumimoji="0" lang="en-US" sz="1200" b="0">
                <a:solidFill>
                  <a:schemeClr val="tx1"/>
                </a:solidFill>
                <a:latin typeface="Times New Roman" panose="02020603050405020304" pitchFamily="18" charset="0"/>
              </a:rPr>
              <a:pPr algn="r"/>
              <a:t>9</a:t>
            </a:fld>
            <a:endParaRPr kumimoji="0" lang="en-US" sz="1200" b="0">
              <a:solidFill>
                <a:schemeClr val="tx1"/>
              </a:solidFill>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xfrm>
            <a:off x="1222375" y="709613"/>
            <a:ext cx="4724400" cy="3543300"/>
          </a:xfrm>
          <a:ln/>
        </p:spPr>
      </p:sp>
      <p:sp>
        <p:nvSpPr>
          <p:cNvPr id="105476" name="Rectangle 3"/>
          <p:cNvSpPr>
            <a:spLocks noGrp="1" noChangeArrowheads="1"/>
          </p:cNvSpPr>
          <p:nvPr>
            <p:ph type="body" idx="1"/>
          </p:nvPr>
        </p:nvSpPr>
        <p:spPr>
          <a:xfrm>
            <a:off x="954193" y="4490032"/>
            <a:ext cx="5257800" cy="425278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574" tIns="45788" rIns="91574" bIns="45788"/>
          <a:lstStyle/>
          <a:p>
            <a:endParaRPr lang="en-US" smtClean="0"/>
          </a:p>
        </p:txBody>
      </p:sp>
    </p:spTree>
    <p:extLst>
      <p:ext uri="{BB962C8B-B14F-4D97-AF65-F5344CB8AC3E}">
        <p14:creationId xmlns:p14="http://schemas.microsoft.com/office/powerpoint/2010/main" val="200453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3391D1-E506-40AF-B98E-003725CDD9E3}" type="slidenum">
              <a:rPr lang="en-US" smtClean="0"/>
              <a:pPr/>
              <a:t>12</a:t>
            </a:fld>
            <a:endParaRPr lang="en-US" dirty="0"/>
          </a:p>
        </p:txBody>
      </p:sp>
    </p:spTree>
    <p:extLst>
      <p:ext uri="{BB962C8B-B14F-4D97-AF65-F5344CB8AC3E}">
        <p14:creationId xmlns:p14="http://schemas.microsoft.com/office/powerpoint/2010/main" val="75013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7024" indent="-291163" eaLnBrk="0" hangingPunct="0">
              <a:defRPr>
                <a:solidFill>
                  <a:schemeClr val="tx1"/>
                </a:solidFill>
                <a:latin typeface="Tahoma" pitchFamily="34" charset="0"/>
              </a:defRPr>
            </a:lvl2pPr>
            <a:lvl3pPr marL="1164653" indent="-232930" eaLnBrk="0" hangingPunct="0">
              <a:defRPr>
                <a:solidFill>
                  <a:schemeClr val="tx1"/>
                </a:solidFill>
                <a:latin typeface="Tahoma" pitchFamily="34" charset="0"/>
              </a:defRPr>
            </a:lvl3pPr>
            <a:lvl4pPr marL="1630514" indent="-232930" eaLnBrk="0" hangingPunct="0">
              <a:defRPr>
                <a:solidFill>
                  <a:schemeClr val="tx1"/>
                </a:solidFill>
                <a:latin typeface="Tahoma" pitchFamily="34" charset="0"/>
              </a:defRPr>
            </a:lvl4pPr>
            <a:lvl5pPr marL="2096375" indent="-232930" eaLnBrk="0" hangingPunct="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pPr eaLnBrk="1" hangingPunct="1"/>
            <a:fld id="{141C24E3-CDAF-4EFA-A04E-50DB205F6E52}" type="slidenum">
              <a:rPr lang="it-IT" smtClean="0">
                <a:latin typeface="Arial" charset="0"/>
              </a:rPr>
              <a:pPr eaLnBrk="1" hangingPunct="1"/>
              <a:t>26</a:t>
            </a:fld>
            <a:endParaRPr lang="it-IT" smtClean="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7024" indent="-291163" eaLnBrk="0" hangingPunct="0">
              <a:defRPr>
                <a:solidFill>
                  <a:schemeClr val="tx1"/>
                </a:solidFill>
                <a:latin typeface="Tahoma" pitchFamily="34" charset="0"/>
              </a:defRPr>
            </a:lvl2pPr>
            <a:lvl3pPr marL="1164653" indent="-232930" eaLnBrk="0" hangingPunct="0">
              <a:defRPr>
                <a:solidFill>
                  <a:schemeClr val="tx1"/>
                </a:solidFill>
                <a:latin typeface="Tahoma" pitchFamily="34" charset="0"/>
              </a:defRPr>
            </a:lvl3pPr>
            <a:lvl4pPr marL="1630514" indent="-232930" eaLnBrk="0" hangingPunct="0">
              <a:defRPr>
                <a:solidFill>
                  <a:schemeClr val="tx1"/>
                </a:solidFill>
                <a:latin typeface="Tahoma" pitchFamily="34" charset="0"/>
              </a:defRPr>
            </a:lvl4pPr>
            <a:lvl5pPr marL="2096375" indent="-232930" eaLnBrk="0" hangingPunct="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pPr eaLnBrk="1" hangingPunct="1"/>
            <a:fld id="{6AA4986D-A2B1-4760-9DAB-BF8A36929095}" type="slidenum">
              <a:rPr lang="en-US" smtClean="0">
                <a:latin typeface="Arial" charset="0"/>
              </a:rPr>
              <a:pPr eaLnBrk="1" hangingPunct="1"/>
              <a:t>27</a:t>
            </a:fld>
            <a:endParaRPr lang="en-US" smtClean="0">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z="1600"/>
              <a:t> Plain soap is good at reducing bacterial counts but antimicrobial soap is better, and alcohol-based handrubs are the best.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2FC699A-C4D1-4478-8162-6E7A149F3076}" type="slidenum">
              <a:rPr lang="en-GB" sz="1200">
                <a:latin typeface="Times New Roman" pitchFamily="18" charset="0"/>
              </a:rPr>
              <a:pPr algn="r" eaLnBrk="1" hangingPunct="1"/>
              <a:t>35</a:t>
            </a:fld>
            <a:endParaRPr lang="en-GB" sz="1200">
              <a:latin typeface="Times New Roman" pitchFamily="18" charset="0"/>
            </a:endParaRPr>
          </a:p>
        </p:txBody>
      </p:sp>
      <p:sp>
        <p:nvSpPr>
          <p:cNvPr id="43011" name="Rectangle 2"/>
          <p:cNvSpPr>
            <a:spLocks noGrp="1" noRot="1" noChangeAspect="1" noChangeArrowheads="1" noTextEdit="1"/>
          </p:cNvSpPr>
          <p:nvPr>
            <p:ph type="sldImg"/>
          </p:nvPr>
        </p:nvSpPr>
        <p:spPr bwMode="auto">
          <a:xfrm>
            <a:off x="1184275" y="696913"/>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2" rIns="91407" bIns="45702" numCol="1" anchor="t" anchorCtr="0" compatLnSpc="1">
            <a:prstTxWarp prst="textNoShape">
              <a:avLst/>
            </a:prstTxWarp>
          </a:bodyPr>
          <a:lstStyle/>
          <a:p>
            <a:pPr eaLnBrk="1" hangingPunct="1">
              <a:spcBef>
                <a:spcPct val="0"/>
              </a:spcBef>
            </a:pPr>
            <a:r>
              <a:rPr lang="en-US" smtClean="0"/>
              <a:t>Data terminals, phones, stethoscopes, blood pressure cuffs, IV ports ...</a:t>
            </a:r>
          </a:p>
        </p:txBody>
      </p:sp>
    </p:spTree>
    <p:extLst>
      <p:ext uri="{BB962C8B-B14F-4D97-AF65-F5344CB8AC3E}">
        <p14:creationId xmlns:p14="http://schemas.microsoft.com/office/powerpoint/2010/main" val="415434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9C1BA9-BE2B-4ADF-9939-E6CE75F02F73}" type="slidenum">
              <a:rPr lang="en-US" altLang="en-US" smtClean="0"/>
              <a:pPr/>
              <a:t>‹#›</a:t>
            </a:fld>
            <a:endParaRPr lang="en-US" altLang="en-US"/>
          </a:p>
        </p:txBody>
      </p:sp>
    </p:spTree>
    <p:extLst>
      <p:ext uri="{BB962C8B-B14F-4D97-AF65-F5344CB8AC3E}">
        <p14:creationId xmlns:p14="http://schemas.microsoft.com/office/powerpoint/2010/main" val="337729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8F335E5-74D2-4D0F-9733-A526A8249370}" type="slidenum">
              <a:rPr lang="en-US" altLang="en-US" smtClean="0"/>
              <a:pPr/>
              <a:t>‹#›</a:t>
            </a:fld>
            <a:endParaRPr lang="en-US" altLang="en-US"/>
          </a:p>
        </p:txBody>
      </p:sp>
    </p:spTree>
    <p:extLst>
      <p:ext uri="{BB962C8B-B14F-4D97-AF65-F5344CB8AC3E}">
        <p14:creationId xmlns:p14="http://schemas.microsoft.com/office/powerpoint/2010/main" val="69887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96E73B-3CA7-4989-A581-A37D270ED0BF}" type="slidenum">
              <a:rPr lang="en-US" altLang="en-US" smtClean="0"/>
              <a:pPr/>
              <a:t>‹#›</a:t>
            </a:fld>
            <a:endParaRPr lang="en-US" altLang="en-US"/>
          </a:p>
        </p:txBody>
      </p:sp>
    </p:spTree>
    <p:extLst>
      <p:ext uri="{BB962C8B-B14F-4D97-AF65-F5344CB8AC3E}">
        <p14:creationId xmlns:p14="http://schemas.microsoft.com/office/powerpoint/2010/main" val="159020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27FA3D4-A3B6-4200-996D-BBD0A08E01F1}" type="slidenum">
              <a:rPr lang="en-US" altLang="en-US" smtClean="0"/>
              <a:pPr/>
              <a:t>‹#›</a:t>
            </a:fld>
            <a:endParaRPr lang="en-US" altLang="en-US"/>
          </a:p>
        </p:txBody>
      </p:sp>
    </p:spTree>
    <p:extLst>
      <p:ext uri="{BB962C8B-B14F-4D97-AF65-F5344CB8AC3E}">
        <p14:creationId xmlns:p14="http://schemas.microsoft.com/office/powerpoint/2010/main" val="144727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88FB500-75BB-4940-9224-FF087DA8421B}" type="slidenum">
              <a:rPr lang="en-US" altLang="en-US" smtClean="0"/>
              <a:pPr/>
              <a:t>‹#›</a:t>
            </a:fld>
            <a:endParaRPr lang="en-US" altLang="en-US"/>
          </a:p>
        </p:txBody>
      </p:sp>
    </p:spTree>
    <p:extLst>
      <p:ext uri="{BB962C8B-B14F-4D97-AF65-F5344CB8AC3E}">
        <p14:creationId xmlns:p14="http://schemas.microsoft.com/office/powerpoint/2010/main" val="423292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0E391EA-29D9-4E4D-8BAF-051C76F0079E}" type="slidenum">
              <a:rPr lang="en-US" altLang="en-US" smtClean="0"/>
              <a:pPr/>
              <a:t>‹#›</a:t>
            </a:fld>
            <a:endParaRPr lang="en-US" altLang="en-US"/>
          </a:p>
        </p:txBody>
      </p:sp>
    </p:spTree>
    <p:extLst>
      <p:ext uri="{BB962C8B-B14F-4D97-AF65-F5344CB8AC3E}">
        <p14:creationId xmlns:p14="http://schemas.microsoft.com/office/powerpoint/2010/main" val="289732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E592DAD-0BE3-4BF8-98A1-04F0FACB737C}" type="slidenum">
              <a:rPr lang="en-US" altLang="en-US" smtClean="0"/>
              <a:pPr/>
              <a:t>‹#›</a:t>
            </a:fld>
            <a:endParaRPr lang="en-US" altLang="en-US"/>
          </a:p>
        </p:txBody>
      </p:sp>
    </p:spTree>
    <p:extLst>
      <p:ext uri="{BB962C8B-B14F-4D97-AF65-F5344CB8AC3E}">
        <p14:creationId xmlns:p14="http://schemas.microsoft.com/office/powerpoint/2010/main" val="307677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4C83DFC-CE7B-4971-BFE8-075BDD05A9E1}" type="slidenum">
              <a:rPr lang="en-US" altLang="en-US" smtClean="0"/>
              <a:pPr/>
              <a:t>‹#›</a:t>
            </a:fld>
            <a:endParaRPr lang="en-US" altLang="en-US"/>
          </a:p>
        </p:txBody>
      </p:sp>
    </p:spTree>
    <p:extLst>
      <p:ext uri="{BB962C8B-B14F-4D97-AF65-F5344CB8AC3E}">
        <p14:creationId xmlns:p14="http://schemas.microsoft.com/office/powerpoint/2010/main" val="17590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D95B15B-0575-4D42-92C7-4C35FD9848DB}" type="slidenum">
              <a:rPr lang="en-US" altLang="en-US" smtClean="0"/>
              <a:pPr/>
              <a:t>‹#›</a:t>
            </a:fld>
            <a:endParaRPr lang="en-US" altLang="en-US"/>
          </a:p>
        </p:txBody>
      </p:sp>
    </p:spTree>
    <p:extLst>
      <p:ext uri="{BB962C8B-B14F-4D97-AF65-F5344CB8AC3E}">
        <p14:creationId xmlns:p14="http://schemas.microsoft.com/office/powerpoint/2010/main" val="17733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B41C04A-8D23-4333-9975-46FA5EC41D55}" type="slidenum">
              <a:rPr lang="en-US" altLang="en-US" smtClean="0"/>
              <a:pPr/>
              <a:t>‹#›</a:t>
            </a:fld>
            <a:endParaRPr lang="en-US" altLang="en-US"/>
          </a:p>
        </p:txBody>
      </p:sp>
    </p:spTree>
    <p:extLst>
      <p:ext uri="{BB962C8B-B14F-4D97-AF65-F5344CB8AC3E}">
        <p14:creationId xmlns:p14="http://schemas.microsoft.com/office/powerpoint/2010/main" val="369376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11BE870-1BD4-4E15-A66C-ED54926EF2BB}" type="datetime1">
              <a:rPr lang="en-US" smtClean="0"/>
              <a:pPr>
                <a:defRPr/>
              </a:pPr>
              <a:t>12/5/2025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21ABB08-7643-4006-8889-9B9504BFD626}" type="slidenum">
              <a:rPr lang="en-US" altLang="en-US" smtClean="0"/>
              <a:pPr/>
              <a:t>‹#›</a:t>
            </a:fld>
            <a:endParaRPr lang="en-US" altLang="en-US"/>
          </a:p>
        </p:txBody>
      </p:sp>
    </p:spTree>
    <p:extLst>
      <p:ext uri="{BB962C8B-B14F-4D97-AF65-F5344CB8AC3E}">
        <p14:creationId xmlns:p14="http://schemas.microsoft.com/office/powerpoint/2010/main" val="258729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11BE870-1BD4-4E15-A66C-ED54926EF2BB}" type="datetime1">
              <a:rPr lang="en-US" smtClean="0"/>
              <a:pPr>
                <a:defRPr/>
              </a:pPr>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7A3F8-7F6C-479A-8544-AB7C8ECC06D1}" type="slidenum">
              <a:rPr lang="en-US" altLang="en-US" smtClean="0"/>
              <a:pPr/>
              <a:t>‹#›</a:t>
            </a:fld>
            <a:endParaRPr lang="en-US" altLang="en-US"/>
          </a:p>
        </p:txBody>
      </p:sp>
    </p:spTree>
    <p:extLst>
      <p:ext uri="{BB962C8B-B14F-4D97-AF65-F5344CB8AC3E}">
        <p14:creationId xmlns:p14="http://schemas.microsoft.com/office/powerpoint/2010/main" val="3605079616"/>
      </p:ext>
    </p:extLst>
  </p:cSld>
  <p:clrMap bg1="lt1" tx1="dk1" bg2="lt2" tx2="dk2" accent1="accent1" accent2="accent2" accent3="accent3" accent4="accent4" accent5="accent5" accent6="accent6" hlink="hlink" folHlink="folHlink"/>
  <p:sldLayoutIdLst>
    <p:sldLayoutId id="2147485719"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3" Type="http://schemas.openxmlformats.org/officeDocument/2006/relationships/diagramLayout" Target="../diagrams/layout1.xml"/><Relationship Id="rId7" Type="http://schemas.openxmlformats.org/officeDocument/2006/relationships/image" Target="../media/image45.png"/><Relationship Id="rId12" Type="http://schemas.openxmlformats.org/officeDocument/2006/relationships/image" Target="../media/image50.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49.png"/><Relationship Id="rId5" Type="http://schemas.openxmlformats.org/officeDocument/2006/relationships/diagramColors" Target="../diagrams/colors1.xml"/><Relationship Id="rId10" Type="http://schemas.openxmlformats.org/officeDocument/2006/relationships/image" Target="../media/image48.png"/><Relationship Id="rId4" Type="http://schemas.openxmlformats.org/officeDocument/2006/relationships/diagramQuickStyle" Target="../diagrams/quickStyle1.xml"/><Relationship Id="rId9" Type="http://schemas.openxmlformats.org/officeDocument/2006/relationships/image" Target="../media/image47.png"/><Relationship Id="rId1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3200400"/>
          </a:xfrm>
        </p:spPr>
        <p:txBody>
          <a:bodyPr>
            <a:normAutofit/>
          </a:bodyPr>
          <a:lstStyle/>
          <a:p>
            <a:r>
              <a:rPr lang="en-US" b="1" dirty="0" smtClean="0">
                <a:solidFill>
                  <a:srgbClr val="002060"/>
                </a:solidFill>
                <a:latin typeface="Times New Roman" pitchFamily="18" charset="0"/>
                <a:cs typeface="Times New Roman" pitchFamily="18" charset="0"/>
              </a:rPr>
              <a:t>CHƯƠNG TRÌNH </a:t>
            </a:r>
            <a:br>
              <a:rPr lang="en-US" b="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TẬP HUẤN VỆ SINH TAY CHO NHÂN VIÊN Y TẾ</a:t>
            </a:r>
            <a:br>
              <a:rPr lang="en-US" b="1" dirty="0" smtClean="0">
                <a:solidFill>
                  <a:srgbClr val="002060"/>
                </a:solidFill>
                <a:latin typeface="Times New Roman" pitchFamily="18" charset="0"/>
                <a:cs typeface="Times New Roman" pitchFamily="18" charset="0"/>
              </a:rPr>
            </a:br>
            <a:endParaRPr lang="en-US" b="1"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B9C1BA9-BE2B-4ADF-9939-E6CE75F02F73}" type="slidenum">
              <a:rPr lang="en-US" altLang="en-US" smtClean="0"/>
              <a:pPr/>
              <a:t>1</a:t>
            </a:fld>
            <a:endParaRPr lang="en-US" altLang="en-US"/>
          </a:p>
        </p:txBody>
      </p:sp>
    </p:spTree>
    <p:extLst>
      <p:ext uri="{BB962C8B-B14F-4D97-AF65-F5344CB8AC3E}">
        <p14:creationId xmlns:p14="http://schemas.microsoft.com/office/powerpoint/2010/main" val="1818673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gray"/>
        <p:txBody>
          <a:bodyPr>
            <a:normAutofit/>
          </a:bodyPr>
          <a:lstStyle/>
          <a:p>
            <a:r>
              <a:rPr lang="en-US" sz="3400" u="sng" dirty="0" err="1" smtClean="0">
                <a:latin typeface="Arial" panose="020B0604020202020204" pitchFamily="34" charset="0"/>
                <a:cs typeface="Arial" panose="020B0604020202020204" pitchFamily="34" charset="0"/>
              </a:rPr>
              <a:t>Hiệu</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quả</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phòng</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ngừa</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NKBV</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của</a:t>
            </a:r>
            <a:r>
              <a:rPr lang="en-US" sz="3400" u="sng" dirty="0" smtClean="0">
                <a:latin typeface="Arial" panose="020B0604020202020204" pitchFamily="34" charset="0"/>
                <a:cs typeface="Arial" panose="020B0604020202020204" pitchFamily="34" charset="0"/>
              </a:rPr>
              <a:t> VST</a:t>
            </a:r>
            <a:endParaRPr lang="en-US" sz="3400" u="sng" dirty="0">
              <a:latin typeface="Arial" panose="020B0604020202020204" pitchFamily="34" charset="0"/>
              <a:cs typeface="Arial" panose="020B0604020202020204" pitchFamily="34" charset="0"/>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3230822884"/>
              </p:ext>
            </p:extLst>
          </p:nvPr>
        </p:nvGraphicFramePr>
        <p:xfrm>
          <a:off x="885825" y="1238250"/>
          <a:ext cx="7442200"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5"/>
          <p:cNvSpPr txBox="1">
            <a:spLocks noChangeArrowheads="1"/>
          </p:cNvSpPr>
          <p:nvPr/>
        </p:nvSpPr>
        <p:spPr bwMode="auto">
          <a:xfrm>
            <a:off x="57150" y="5867400"/>
            <a:ext cx="90297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dirty="0">
                <a:solidFill>
                  <a:srgbClr val="FF0000"/>
                </a:solidFill>
                <a:latin typeface="Arial" panose="020B0604020202020204" pitchFamily="34" charset="0"/>
              </a:rPr>
              <a:t>~ KK tay giúp làm giảm số </a:t>
            </a:r>
            <a:r>
              <a:rPr lang="en-US" sz="2200" dirty="0" err="1">
                <a:solidFill>
                  <a:srgbClr val="FF0000"/>
                </a:solidFill>
                <a:latin typeface="Arial" panose="020B0604020202020204" pitchFamily="34" charset="0"/>
              </a:rPr>
              <a:t>ca</a:t>
            </a:r>
            <a:r>
              <a:rPr lang="en-US" sz="2200" dirty="0">
                <a:solidFill>
                  <a:srgbClr val="FF0000"/>
                </a:solidFill>
                <a:latin typeface="Arial" panose="020B0604020202020204" pitchFamily="34" charset="0"/>
              </a:rPr>
              <a:t> </a:t>
            </a:r>
            <a:r>
              <a:rPr lang="en-US" sz="2200" dirty="0" err="1" smtClean="0">
                <a:solidFill>
                  <a:srgbClr val="FF0000"/>
                </a:solidFill>
                <a:latin typeface="Arial" panose="020B0604020202020204" pitchFamily="34" charset="0"/>
              </a:rPr>
              <a:t>chết</a:t>
            </a:r>
            <a:r>
              <a:rPr lang="en-US" sz="2200" dirty="0" smtClean="0">
                <a:solidFill>
                  <a:srgbClr val="FF0000"/>
                </a:solidFill>
                <a:latin typeface="Arial" panose="020B0604020202020204" pitchFamily="34" charset="0"/>
              </a:rPr>
              <a:t> do </a:t>
            </a:r>
            <a:r>
              <a:rPr lang="en-US" sz="2200" dirty="0" err="1">
                <a:solidFill>
                  <a:srgbClr val="FF0000"/>
                </a:solidFill>
                <a:latin typeface="Arial" panose="020B0604020202020204" pitchFamily="34" charset="0"/>
              </a:rPr>
              <a:t>nhiễm</a:t>
            </a:r>
            <a:r>
              <a:rPr lang="en-US" sz="2200" dirty="0">
                <a:solidFill>
                  <a:srgbClr val="FF0000"/>
                </a:solidFill>
                <a:latin typeface="Arial" panose="020B0604020202020204" pitchFamily="34" charset="0"/>
              </a:rPr>
              <a:t> </a:t>
            </a:r>
            <a:r>
              <a:rPr lang="en-US" sz="2200" dirty="0" err="1" smtClean="0">
                <a:solidFill>
                  <a:srgbClr val="FF0000"/>
                </a:solidFill>
                <a:latin typeface="Arial" panose="020B0604020202020204" pitchFamily="34" charset="0"/>
              </a:rPr>
              <a:t>khuẩn</a:t>
            </a:r>
            <a:r>
              <a:rPr lang="en-US" sz="2200" dirty="0" smtClean="0">
                <a:solidFill>
                  <a:srgbClr val="FF0000"/>
                </a:solidFill>
                <a:latin typeface="Arial" panose="020B0604020202020204" pitchFamily="34" charset="0"/>
              </a:rPr>
              <a:t> </a:t>
            </a:r>
            <a:r>
              <a:rPr lang="en-US" sz="2200" dirty="0" err="1" smtClean="0">
                <a:solidFill>
                  <a:srgbClr val="FF0000"/>
                </a:solidFill>
                <a:latin typeface="Arial" panose="020B0604020202020204" pitchFamily="34" charset="0"/>
              </a:rPr>
              <a:t>sau</a:t>
            </a:r>
            <a:r>
              <a:rPr lang="en-US" sz="2200" dirty="0" smtClean="0">
                <a:solidFill>
                  <a:srgbClr val="FF0000"/>
                </a:solidFill>
                <a:latin typeface="Arial" panose="020B0604020202020204" pitchFamily="34" charset="0"/>
              </a:rPr>
              <a:t> </a:t>
            </a:r>
            <a:r>
              <a:rPr lang="en-US" sz="2200" dirty="0" err="1" smtClean="0">
                <a:solidFill>
                  <a:srgbClr val="FF0000"/>
                </a:solidFill>
                <a:latin typeface="Arial" panose="020B0604020202020204" pitchFamily="34" charset="0"/>
              </a:rPr>
              <a:t>đẻ</a:t>
            </a:r>
            <a:r>
              <a:rPr lang="en-US" sz="2200" dirty="0" smtClean="0">
                <a:solidFill>
                  <a:srgbClr val="FF0000"/>
                </a:solidFill>
                <a:latin typeface="Arial" panose="020B0604020202020204" pitchFamily="34" charset="0"/>
              </a:rPr>
              <a:t> </a:t>
            </a:r>
            <a:r>
              <a:rPr lang="en-US" sz="2200" dirty="0">
                <a:solidFill>
                  <a:srgbClr val="FF0000"/>
                </a:solidFill>
                <a:latin typeface="Arial" panose="020B0604020202020204" pitchFamily="34" charset="0"/>
              </a:rPr>
              <a:t>~</a:t>
            </a:r>
          </a:p>
        </p:txBody>
      </p:sp>
      <p:sp>
        <p:nvSpPr>
          <p:cNvPr id="6" name="Text Box 6"/>
          <p:cNvSpPr txBox="1">
            <a:spLocks noChangeArrowheads="1"/>
          </p:cNvSpPr>
          <p:nvPr/>
        </p:nvSpPr>
        <p:spPr bwMode="auto">
          <a:xfrm>
            <a:off x="1220788" y="6429375"/>
            <a:ext cx="6704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solidFill>
                  <a:schemeClr val="accent4">
                    <a:lumMod val="50000"/>
                  </a:schemeClr>
                </a:solidFill>
                <a:latin typeface="Arial" panose="020B0604020202020204" pitchFamily="34" charset="0"/>
              </a:rPr>
              <a:t>Adapted from: </a:t>
            </a:r>
            <a:r>
              <a:rPr lang="en-US" sz="1800" b="0" i="1" dirty="0" err="1">
                <a:solidFill>
                  <a:schemeClr val="accent4">
                    <a:lumMod val="50000"/>
                  </a:schemeClr>
                </a:solidFill>
                <a:latin typeface="Arial" panose="020B0604020202020204" pitchFamily="34" charset="0"/>
              </a:rPr>
              <a:t>Hosp</a:t>
            </a:r>
            <a:r>
              <a:rPr lang="en-US" sz="1800" b="0" i="1" dirty="0">
                <a:solidFill>
                  <a:schemeClr val="accent4">
                    <a:lumMod val="50000"/>
                  </a:schemeClr>
                </a:solidFill>
                <a:latin typeface="Arial" panose="020B0604020202020204" pitchFamily="34" charset="0"/>
              </a:rPr>
              <a:t> </a:t>
            </a:r>
            <a:r>
              <a:rPr lang="en-US" sz="1800" b="0" i="1" dirty="0" err="1">
                <a:solidFill>
                  <a:schemeClr val="accent4">
                    <a:lumMod val="50000"/>
                  </a:schemeClr>
                </a:solidFill>
                <a:latin typeface="Arial" panose="020B0604020202020204" pitchFamily="34" charset="0"/>
              </a:rPr>
              <a:t>Epidemiol</a:t>
            </a:r>
            <a:r>
              <a:rPr lang="en-US" sz="1800" b="0" i="1" dirty="0">
                <a:solidFill>
                  <a:schemeClr val="accent4">
                    <a:lumMod val="50000"/>
                  </a:schemeClr>
                </a:solidFill>
                <a:latin typeface="Arial" panose="020B0604020202020204" pitchFamily="34" charset="0"/>
              </a:rPr>
              <a:t> Infect Control, </a:t>
            </a:r>
            <a:r>
              <a:rPr lang="en-US" sz="1800" b="0" dirty="0">
                <a:solidFill>
                  <a:schemeClr val="accent4">
                    <a:lumMod val="50000"/>
                  </a:schemeClr>
                </a:solidFill>
                <a:latin typeface="Arial" panose="020B0604020202020204" pitchFamily="34" charset="0"/>
              </a:rPr>
              <a:t>2</a:t>
            </a:r>
            <a:r>
              <a:rPr lang="en-US" sz="1800" b="0" baseline="30000" dirty="0">
                <a:solidFill>
                  <a:schemeClr val="accent4">
                    <a:lumMod val="50000"/>
                  </a:schemeClr>
                </a:solidFill>
                <a:latin typeface="Arial" panose="020B0604020202020204" pitchFamily="34" charset="0"/>
              </a:rPr>
              <a:t>nd</a:t>
            </a:r>
            <a:r>
              <a:rPr lang="en-US" sz="1800" b="0" dirty="0">
                <a:solidFill>
                  <a:schemeClr val="accent4">
                    <a:lumMod val="50000"/>
                  </a:schemeClr>
                </a:solidFill>
                <a:latin typeface="Arial" panose="020B0604020202020204" pitchFamily="34" charset="0"/>
              </a:rPr>
              <a:t> Edition, 1999.</a:t>
            </a:r>
          </a:p>
        </p:txBody>
      </p:sp>
    </p:spTree>
    <p:extLst>
      <p:ext uri="{BB962C8B-B14F-4D97-AF65-F5344CB8AC3E}">
        <p14:creationId xmlns:p14="http://schemas.microsoft.com/office/powerpoint/2010/main" val="1369834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gray"/>
        <p:txBody>
          <a:bodyPr>
            <a:normAutofit/>
          </a:bodyPr>
          <a:lstStyle/>
          <a:p>
            <a:r>
              <a:rPr lang="en-US" sz="3400" u="sng" dirty="0" err="1">
                <a:latin typeface="Arial" panose="020B0604020202020204" pitchFamily="34" charset="0"/>
                <a:cs typeface="Arial" panose="020B0604020202020204" pitchFamily="34" charset="0"/>
              </a:rPr>
              <a:t>Hiệu</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quả</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phòng</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ngừa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NKBV</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của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VST</a:t>
            </a:r>
            <a:endParaRPr lang="en-US" sz="3400" u="sng" dirty="0">
              <a:latin typeface="Arial" panose="020B0604020202020204" pitchFamily="34" charset="0"/>
              <a:cs typeface="Arial" panose="020B0604020202020204" pitchFamily="34" charset="0"/>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107080263"/>
              </p:ext>
            </p:extLst>
          </p:nvPr>
        </p:nvGraphicFramePr>
        <p:xfrm>
          <a:off x="4727949" y="3945097"/>
          <a:ext cx="3860800" cy="2538412"/>
        </p:xfrm>
        <a:graphic>
          <a:graphicData uri="http://schemas.openxmlformats.org/drawingml/2006/chart">
            <c:chart xmlns:c="http://schemas.openxmlformats.org/drawingml/2006/chart" xmlns:r="http://schemas.openxmlformats.org/officeDocument/2006/relationships" r:id="rId2"/>
          </a:graphicData>
        </a:graphic>
      </p:graphicFrame>
      <p:sp>
        <p:nvSpPr>
          <p:cNvPr id="7" name="WordArt 6"/>
          <p:cNvSpPr>
            <a:spLocks noChangeArrowheads="1" noChangeShapeType="1" noTextEdit="1"/>
          </p:cNvSpPr>
          <p:nvPr/>
        </p:nvSpPr>
        <p:spPr bwMode="auto">
          <a:xfrm rot="16200000">
            <a:off x="4033838" y="5136035"/>
            <a:ext cx="1533525" cy="304800"/>
          </a:xfrm>
          <a:prstGeom prst="rect">
            <a:avLst/>
          </a:prstGeom>
        </p:spPr>
        <p:txBody>
          <a:bodyPr wrap="none" fromWordArt="1">
            <a:prstTxWarp prst="textPlain">
              <a:avLst>
                <a:gd name="adj" fmla="val 50000"/>
              </a:avLst>
            </a:prstTxWarp>
          </a:bodyPr>
          <a:lstStyle/>
          <a:p>
            <a:r>
              <a:rPr lang="en-US" dirty="0" err="1">
                <a:latin typeface="Arial" panose="020B0604020202020204" pitchFamily="34" charset="0"/>
                <a:cs typeface="Arial" panose="020B0604020202020204" pitchFamily="34" charset="0"/>
              </a:rPr>
              <a:t>Tỷ</a:t>
            </a:r>
            <a:r>
              <a:rPr lang="en-US" dirty="0">
                <a:latin typeface="Arial" panose="020B0604020202020204" pitchFamily="34" charset="0"/>
                <a:cs typeface="Arial" panose="020B0604020202020204" pitchFamily="34" charset="0"/>
              </a:rPr>
              <a:t> lệ (%) NKBV</a:t>
            </a:r>
          </a:p>
        </p:txBody>
      </p:sp>
      <p:graphicFrame>
        <p:nvGraphicFramePr>
          <p:cNvPr id="2" name="Object 4"/>
          <p:cNvGraphicFramePr>
            <a:graphicFrameLocks noChangeAspect="1"/>
          </p:cNvGraphicFramePr>
          <p:nvPr>
            <p:extLst>
              <p:ext uri="{D42A27DB-BD31-4B8C-83A1-F6EECF244321}">
                <p14:modId xmlns:p14="http://schemas.microsoft.com/office/powerpoint/2010/main" val="4010190738"/>
              </p:ext>
            </p:extLst>
          </p:nvPr>
        </p:nvGraphicFramePr>
        <p:xfrm>
          <a:off x="4571999" y="2184785"/>
          <a:ext cx="4318000" cy="2216323"/>
        </p:xfrm>
        <a:graphic>
          <a:graphicData uri="http://schemas.openxmlformats.org/drawingml/2006/chart">
            <c:chart xmlns:c="http://schemas.openxmlformats.org/drawingml/2006/chart" xmlns:r="http://schemas.openxmlformats.org/officeDocument/2006/relationships" r:id="rId3"/>
          </a:graphicData>
        </a:graphic>
      </p:graphicFrame>
      <p:sp>
        <p:nvSpPr>
          <p:cNvPr id="10" name="WordArt 6"/>
          <p:cNvSpPr>
            <a:spLocks noChangeArrowheads="1" noChangeShapeType="1" noTextEdit="1"/>
          </p:cNvSpPr>
          <p:nvPr/>
        </p:nvSpPr>
        <p:spPr bwMode="auto">
          <a:xfrm rot="16200000">
            <a:off x="3940869" y="3013893"/>
            <a:ext cx="1533525" cy="304800"/>
          </a:xfrm>
          <a:prstGeom prst="rect">
            <a:avLst/>
          </a:prstGeom>
        </p:spPr>
        <p:txBody>
          <a:bodyPr wrap="none" fromWordArt="1">
            <a:prstTxWarp prst="textPlain">
              <a:avLst>
                <a:gd name="adj" fmla="val 50000"/>
              </a:avLst>
            </a:prstTxWarp>
          </a:bodyPr>
          <a:lstStyle/>
          <a:p>
            <a:r>
              <a:rPr lang="en-US" dirty="0">
                <a:latin typeface="Arial" panose="020B0604020202020204" pitchFamily="34" charset="0"/>
                <a:cs typeface="Arial" panose="020B0604020202020204" pitchFamily="34" charset="0"/>
              </a:rPr>
              <a:t>Số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VST</a:t>
            </a:r>
            <a:endParaRPr lang="en-US" dirty="0">
              <a:latin typeface="Arial" panose="020B0604020202020204" pitchFamily="34" charset="0"/>
              <a:cs typeface="Arial" panose="020B0604020202020204" pitchFamily="34" charset="0"/>
            </a:endParaRPr>
          </a:p>
        </p:txBody>
      </p:sp>
      <p:sp>
        <p:nvSpPr>
          <p:cNvPr id="11" name="Text Box 12"/>
          <p:cNvSpPr txBox="1">
            <a:spLocks noChangeArrowheads="1"/>
          </p:cNvSpPr>
          <p:nvPr/>
        </p:nvSpPr>
        <p:spPr bwMode="auto">
          <a:xfrm>
            <a:off x="124273" y="2272225"/>
            <a:ext cx="4303711" cy="378565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latin typeface="Arial" panose="020B0604020202020204" pitchFamily="34" charset="0"/>
                <a:cs typeface="Arial" panose="020B0604020202020204" pitchFamily="34" charset="0"/>
              </a:rPr>
              <a:t>Can thiệp: </a:t>
            </a:r>
            <a:endParaRPr lang="en-US" sz="2400" dirty="0">
              <a:latin typeface="Arial" panose="020B0604020202020204" pitchFamily="34" charset="0"/>
              <a:cs typeface="Arial" panose="020B0604020202020204" pitchFamily="34" charset="0"/>
            </a:endParaRPr>
          </a:p>
          <a:p>
            <a:r>
              <a:rPr lang="vi-VN" sz="2400" dirty="0" smtClean="0">
                <a:latin typeface="Arial" panose="020B0604020202020204" pitchFamily="34" charset="0"/>
                <a:cs typeface="Arial" panose="020B0604020202020204" pitchFamily="34" charset="0"/>
              </a:rPr>
              <a:t>1. Phương </a:t>
            </a:r>
            <a:r>
              <a:rPr lang="vi-VN" sz="2400" dirty="0">
                <a:latin typeface="Arial" panose="020B0604020202020204" pitchFamily="34" charset="0"/>
                <a:cs typeface="Arial" panose="020B0604020202020204" pitchFamily="34" charset="0"/>
              </a:rPr>
              <a:t>tiện VST luôn có sẵn tại </a:t>
            </a:r>
            <a:r>
              <a:rPr lang="en-US" sz="2400" dirty="0" err="1" smtClean="0">
                <a:latin typeface="Arial" panose="020B0604020202020204" pitchFamily="34" charset="0"/>
                <a:cs typeface="Arial" panose="020B0604020202020204" pitchFamily="34" charset="0"/>
              </a:rPr>
              <a:t>mọi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buồng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bệnh</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Giám sát, phản hồi hàng ngày tuân thủ VST</a:t>
            </a:r>
            <a:endParaRPr lang="en-US" sz="2400" dirty="0">
              <a:latin typeface="Arial" panose="020B0604020202020204" pitchFamily="34" charset="0"/>
              <a:cs typeface="Arial" panose="020B0604020202020204" pitchFamily="34" charset="0"/>
            </a:endParaRPr>
          </a:p>
          <a:p>
            <a:r>
              <a:rPr lang="vi-VN" sz="2400" dirty="0">
                <a:latin typeface="Arial" panose="020B0604020202020204" pitchFamily="34" charset="0"/>
                <a:cs typeface="Arial" panose="020B0604020202020204" pitchFamily="34" charset="0"/>
              </a:rPr>
              <a:t>3. BV đảm bảo: Mạng lưới viên </a:t>
            </a:r>
            <a:r>
              <a:rPr lang="en-US" sz="2400" dirty="0" smtClean="0">
                <a:latin typeface="Arial" panose="020B0604020202020204" pitchFamily="34" charset="0"/>
                <a:cs typeface="Arial" panose="020B0604020202020204" pitchFamily="34" charset="0"/>
              </a:rPr>
              <a:t>KSNK hoạt động thường xuyên</a:t>
            </a:r>
            <a:r>
              <a:rPr lang="vi-VN" sz="2400" dirty="0" smtClean="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có quy định về VST, </a:t>
            </a:r>
            <a:r>
              <a:rPr lang="vi-VN" sz="2400" dirty="0" smtClean="0">
                <a:latin typeface="Arial" panose="020B0604020202020204" pitchFamily="34" charset="0"/>
                <a:cs typeface="Arial" panose="020B0604020202020204" pitchFamily="34" charset="0"/>
              </a:rPr>
              <a:t>có </a:t>
            </a:r>
            <a:r>
              <a:rPr lang="vi-VN" sz="2400" dirty="0">
                <a:latin typeface="Arial" panose="020B0604020202020204" pitchFamily="34" charset="0"/>
                <a:cs typeface="Arial" panose="020B0604020202020204" pitchFamily="34" charset="0"/>
              </a:rPr>
              <a:t>nhân viên chuyên trách giám sát; quản lý hoá chất </a:t>
            </a:r>
            <a:r>
              <a:rPr lang="en-US" sz="2400" dirty="0" smtClean="0">
                <a:latin typeface="Arial" panose="020B0604020202020204" pitchFamily="34" charset="0"/>
                <a:cs typeface="Arial" panose="020B0604020202020204" pitchFamily="34" charset="0"/>
              </a:rPr>
              <a:t>VST</a:t>
            </a:r>
            <a:endParaRPr lang="vi-VN" sz="2400" dirty="0">
              <a:latin typeface="Arial" panose="020B0604020202020204" pitchFamily="34" charset="0"/>
              <a:cs typeface="Arial" panose="020B0604020202020204" pitchFamily="34" charset="0"/>
            </a:endParaRPr>
          </a:p>
        </p:txBody>
      </p:sp>
      <p:sp>
        <p:nvSpPr>
          <p:cNvPr id="12" name="Rectangle 4"/>
          <p:cNvSpPr>
            <a:spLocks noChangeArrowheads="1"/>
          </p:cNvSpPr>
          <p:nvPr/>
        </p:nvSpPr>
        <p:spPr bwMode="auto">
          <a:xfrm>
            <a:off x="0" y="1340768"/>
            <a:ext cx="9144000" cy="51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b="1" dirty="0">
                <a:solidFill>
                  <a:schemeClr val="accent2">
                    <a:lumMod val="75000"/>
                  </a:schemeClr>
                </a:solidFill>
                <a:latin typeface="Arial" panose="020B0604020202020204" pitchFamily="34" charset="0"/>
                <a:cs typeface="Arial" panose="020B0604020202020204" pitchFamily="34" charset="0"/>
              </a:rPr>
              <a:t>HIỆU </a:t>
            </a:r>
            <a:r>
              <a:rPr lang="en-US" b="1" dirty="0" err="1">
                <a:solidFill>
                  <a:schemeClr val="accent2">
                    <a:lumMod val="75000"/>
                  </a:schemeClr>
                </a:solidFill>
                <a:latin typeface="Arial" panose="020B0604020202020204" pitchFamily="34" charset="0"/>
                <a:cs typeface="Arial" panose="020B0604020202020204" pitchFamily="34" charset="0"/>
              </a:rPr>
              <a:t>QUẢ</a:t>
            </a:r>
            <a:r>
              <a:rPr lang="en-US" b="1" dirty="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VST</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a:solidFill>
                  <a:schemeClr val="accent2">
                    <a:lumMod val="75000"/>
                  </a:schemeClr>
                </a:solidFill>
                <a:latin typeface="Arial" panose="020B0604020202020204" pitchFamily="34" charset="0"/>
                <a:cs typeface="Arial" panose="020B0604020202020204" pitchFamily="34" charset="0"/>
              </a:rPr>
              <a:t>TẠI </a:t>
            </a:r>
            <a:r>
              <a:rPr lang="en-US" b="1" dirty="0" err="1">
                <a:solidFill>
                  <a:schemeClr val="accent2">
                    <a:lumMod val="75000"/>
                  </a:schemeClr>
                </a:solidFill>
                <a:latin typeface="Arial" panose="020B0604020202020204" pitchFamily="34" charset="0"/>
                <a:cs typeface="Arial" panose="020B0604020202020204" pitchFamily="34" charset="0"/>
              </a:rPr>
              <a:t>KHOA</a:t>
            </a:r>
            <a:r>
              <a:rPr lang="en-US" b="1" dirty="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HSTC</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a:solidFill>
                  <a:schemeClr val="accent2">
                    <a:lumMod val="75000"/>
                  </a:schemeClr>
                </a:solidFill>
                <a:latin typeface="Arial" panose="020B0604020202020204" pitchFamily="34" charset="0"/>
                <a:cs typeface="Arial" panose="020B0604020202020204" pitchFamily="34" charset="0"/>
              </a:rPr>
              <a:t>- BVBM (2002-2003)</a:t>
            </a:r>
          </a:p>
        </p:txBody>
      </p:sp>
    </p:spTree>
    <p:extLst>
      <p:ext uri="{BB962C8B-B14F-4D97-AF65-F5344CB8AC3E}">
        <p14:creationId xmlns:p14="http://schemas.microsoft.com/office/powerpoint/2010/main" val="3470833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G_TextBox 26" hidden="1"/>
          <p:cNvSpPr txBox="1"/>
          <p:nvPr/>
        </p:nvSpPr>
        <p:spPr>
          <a:xfrm>
            <a:off x="6908832" y="6581001"/>
            <a:ext cx="2235168" cy="276999"/>
          </a:xfrm>
          <a:prstGeom prst="rect">
            <a:avLst/>
          </a:prstGeom>
          <a:noFill/>
        </p:spPr>
        <p:txBody>
          <a:bodyPr wrap="square" rtlCol="0">
            <a:spAutoFit/>
          </a:bodyPr>
          <a:lstStyle/>
          <a:p>
            <a:pPr algn="r"/>
            <a:r>
              <a:rPr lang="en-US" sz="1200" dirty="0" smtClean="0">
                <a:solidFill>
                  <a:schemeClr val="bg2"/>
                </a:solidFill>
              </a:rPr>
              <a:t>Designed by Guild Design Inc.</a:t>
            </a:r>
            <a:endParaRPr lang="en-US" sz="1200" dirty="0">
              <a:solidFill>
                <a:schemeClr val="bg2"/>
              </a:solidFill>
            </a:endParaRPr>
          </a:p>
        </p:txBody>
      </p:sp>
      <p:sp>
        <p:nvSpPr>
          <p:cNvPr id="37" name="Title 36"/>
          <p:cNvSpPr>
            <a:spLocks noGrp="1"/>
          </p:cNvSpPr>
          <p:nvPr>
            <p:ph type="title"/>
          </p:nvPr>
        </p:nvSpPr>
        <p:spPr/>
        <p:txBody>
          <a:bodyPr>
            <a:normAutofit/>
          </a:bodyPr>
          <a:lstStyle/>
          <a:p>
            <a:r>
              <a:rPr lang="en-US" sz="3400" u="sng" dirty="0">
                <a:latin typeface="Arial" panose="020B0604020202020204" pitchFamily="34" charset="0"/>
                <a:cs typeface="Arial" panose="020B0604020202020204" pitchFamily="34" charset="0"/>
              </a:rPr>
              <a:t>MỤC ĐÍCH VỆ SINH TAY</a:t>
            </a:r>
            <a:endParaRPr lang="en-US" sz="3400" dirty="0">
              <a:latin typeface="Arial" panose="020B0604020202020204" pitchFamily="34" charset="0"/>
              <a:cs typeface="Arial" panose="020B0604020202020204" pitchFamily="34" charset="0"/>
            </a:endParaRPr>
          </a:p>
        </p:txBody>
      </p:sp>
      <p:grpSp>
        <p:nvGrpSpPr>
          <p:cNvPr id="2" name="Group 8"/>
          <p:cNvGrpSpPr/>
          <p:nvPr/>
        </p:nvGrpSpPr>
        <p:grpSpPr bwMode="gray">
          <a:xfrm>
            <a:off x="661887" y="2542813"/>
            <a:ext cx="3213144" cy="3150141"/>
            <a:chOff x="3322779" y="1801092"/>
            <a:chExt cx="3362037" cy="3325168"/>
          </a:xfrm>
          <a:effectLst>
            <a:outerShdw blurRad="76200" dir="13500000" sy="23000" kx="1200000" algn="br" rotWithShape="0">
              <a:prstClr val="black">
                <a:alpha val="20000"/>
              </a:prstClr>
            </a:outerShdw>
          </a:effectLst>
          <a:scene3d>
            <a:camera prst="perspectiveHeroicExtremeRightFacing">
              <a:rot lat="21070254" lon="19254416" rev="1643558"/>
            </a:camera>
            <a:lightRig rig="balanced" dir="t"/>
          </a:scene3d>
        </p:grpSpPr>
        <p:sp>
          <p:nvSpPr>
            <p:cNvPr id="38" name="Oval 37"/>
            <p:cNvSpPr/>
            <p:nvPr/>
          </p:nvSpPr>
          <p:spPr bwMode="gray">
            <a:xfrm>
              <a:off x="3897744" y="2369126"/>
              <a:ext cx="2207491" cy="2193637"/>
            </a:xfrm>
            <a:prstGeom prst="ellipse">
              <a:avLst/>
            </a:prstGeom>
            <a:gradFill>
              <a:gsLst>
                <a:gs pos="0">
                  <a:srgbClr val="FFFFFF"/>
                </a:gs>
                <a:gs pos="29000">
                  <a:srgbClr val="FFFFFF"/>
                </a:gs>
                <a:gs pos="100000">
                  <a:srgbClr val="DDDDDD"/>
                </a:gs>
              </a:gsLst>
              <a:lin ang="2700000" scaled="0"/>
            </a:gradFill>
            <a:ln>
              <a:noFill/>
            </a:ln>
            <a:effectLst/>
            <a:sp3d extrusionH="476250">
              <a:bevelT w="88900" h="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LOGO</a:t>
              </a:r>
              <a:endParaRPr lang="en-US" sz="24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9" name="Block Arc 38"/>
            <p:cNvSpPr/>
            <p:nvPr/>
          </p:nvSpPr>
          <p:spPr bwMode="gray">
            <a:xfrm>
              <a:off x="3398979" y="1801813"/>
              <a:ext cx="3285837" cy="3296661"/>
            </a:xfrm>
            <a:prstGeom prst="blockArc">
              <a:avLst>
                <a:gd name="adj1" fmla="val 16217005"/>
                <a:gd name="adj2" fmla="val 21584598"/>
                <a:gd name="adj3" fmla="val 12055"/>
              </a:avLst>
            </a:prstGeom>
            <a:solidFill>
              <a:schemeClr val="accent5"/>
            </a:solidFill>
            <a:ln>
              <a:noFill/>
            </a:ln>
            <a:effectLst/>
            <a:sp3d extrusionH="508000" prstMaterial="plastic">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cs typeface="Arial" panose="020B0604020202020204" pitchFamily="34" charset="0"/>
              </a:endParaRPr>
            </a:p>
          </p:txBody>
        </p:sp>
        <p:sp>
          <p:nvSpPr>
            <p:cNvPr id="40" name="Block Arc 39"/>
            <p:cNvSpPr/>
            <p:nvPr/>
          </p:nvSpPr>
          <p:spPr bwMode="gray">
            <a:xfrm>
              <a:off x="3322779" y="1801092"/>
              <a:ext cx="3308929" cy="3288145"/>
            </a:xfrm>
            <a:prstGeom prst="blockArc">
              <a:avLst>
                <a:gd name="adj1" fmla="val 10829317"/>
                <a:gd name="adj2" fmla="val 16213061"/>
                <a:gd name="adj3" fmla="val 11633"/>
              </a:avLst>
            </a:prstGeom>
            <a:solidFill>
              <a:schemeClr val="accent1"/>
            </a:solidFill>
            <a:ln>
              <a:noFill/>
            </a:ln>
            <a:effectLst/>
            <a:sp3d extrusionH="508000" prstMaterial="plastic">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cs typeface="Arial" panose="020B0604020202020204" pitchFamily="34" charset="0"/>
              </a:endParaRPr>
            </a:p>
          </p:txBody>
        </p:sp>
        <p:sp>
          <p:nvSpPr>
            <p:cNvPr id="41" name="Block Arc 40"/>
            <p:cNvSpPr/>
            <p:nvPr/>
          </p:nvSpPr>
          <p:spPr bwMode="gray">
            <a:xfrm>
              <a:off x="3398979" y="1907314"/>
              <a:ext cx="3285837" cy="3218946"/>
            </a:xfrm>
            <a:prstGeom prst="blockArc">
              <a:avLst>
                <a:gd name="adj1" fmla="val 3150"/>
                <a:gd name="adj2" fmla="val 5260289"/>
                <a:gd name="adj3" fmla="val 12532"/>
              </a:avLst>
            </a:prstGeom>
            <a:solidFill>
              <a:schemeClr val="accent4"/>
            </a:solidFill>
            <a:ln>
              <a:noFill/>
            </a:ln>
            <a:effectLst/>
            <a:sp3d extrusionH="508000" prstMaterial="plastic">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cs typeface="Arial" panose="020B0604020202020204" pitchFamily="34" charset="0"/>
              </a:endParaRPr>
            </a:p>
          </p:txBody>
        </p:sp>
        <p:sp>
          <p:nvSpPr>
            <p:cNvPr id="42" name="Block Arc 41"/>
            <p:cNvSpPr/>
            <p:nvPr/>
          </p:nvSpPr>
          <p:spPr bwMode="gray">
            <a:xfrm>
              <a:off x="3336634" y="1907312"/>
              <a:ext cx="3313548" cy="3218870"/>
            </a:xfrm>
            <a:prstGeom prst="blockArc">
              <a:avLst>
                <a:gd name="adj1" fmla="val 5343225"/>
                <a:gd name="adj2" fmla="val 10817471"/>
                <a:gd name="adj3" fmla="val 12420"/>
              </a:avLst>
            </a:prstGeom>
            <a:solidFill>
              <a:schemeClr val="accent3"/>
            </a:solidFill>
            <a:ln>
              <a:noFill/>
            </a:ln>
            <a:effectLst/>
            <a:sp3d extrusionH="508000" prstMaterial="plastic">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cs typeface="Arial" panose="020B0604020202020204" pitchFamily="34" charset="0"/>
              </a:endParaRPr>
            </a:p>
          </p:txBody>
        </p:sp>
      </p:grpSp>
      <p:sp>
        <p:nvSpPr>
          <p:cNvPr id="43" name="Rectangle 42"/>
          <p:cNvSpPr/>
          <p:nvPr/>
        </p:nvSpPr>
        <p:spPr bwMode="auto">
          <a:xfrm>
            <a:off x="3956959" y="1621104"/>
            <a:ext cx="4805373" cy="7694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chemeClr val="accent1"/>
                </a:solidFill>
                <a:uLnTx/>
                <a:uFillTx/>
                <a:latin typeface="Arial" panose="020B0604020202020204" pitchFamily="34" charset="0"/>
                <a:cs typeface="Arial" panose="020B0604020202020204" pitchFamily="34" charset="0"/>
              </a:rPr>
              <a:t>Loại</a:t>
            </a:r>
            <a:r>
              <a:rPr kumimoji="0" lang="en-US" sz="2200" b="1" i="0" u="none" strike="noStrike" kern="0" cap="none" spc="0" normalizeH="0" noProof="0" dirty="0" smtClean="0">
                <a:ln>
                  <a:noFill/>
                </a:ln>
                <a:solidFill>
                  <a:schemeClr val="accent1"/>
                </a:solidFill>
                <a:uLnTx/>
                <a:uFillTx/>
                <a:latin typeface="Arial" panose="020B0604020202020204" pitchFamily="34" charset="0"/>
                <a:cs typeface="Arial" panose="020B0604020202020204" pitchFamily="34" charset="0"/>
              </a:rPr>
              <a:t> bỏ vết bẩn nhìn thấy bằng mắt thường</a:t>
            </a:r>
            <a:endParaRPr kumimoji="0" lang="en-US" sz="2200" b="1" i="0" u="none" strike="noStrike" kern="0" cap="none" spc="0" normalizeH="0" baseline="0" noProof="0" dirty="0">
              <a:ln>
                <a:noFill/>
              </a:ln>
              <a:solidFill>
                <a:schemeClr val="accent1"/>
              </a:solidFill>
              <a:uLnTx/>
              <a:uFillTx/>
              <a:latin typeface="Arial" panose="020B0604020202020204" pitchFamily="34" charset="0"/>
              <a:cs typeface="Arial" panose="020B0604020202020204" pitchFamily="34" charset="0"/>
            </a:endParaRPr>
          </a:p>
        </p:txBody>
      </p:sp>
      <p:sp>
        <p:nvSpPr>
          <p:cNvPr id="44" name="Rectangle 43"/>
          <p:cNvSpPr/>
          <p:nvPr/>
        </p:nvSpPr>
        <p:spPr bwMode="auto">
          <a:xfrm>
            <a:off x="3956959" y="2703903"/>
            <a:ext cx="4863513" cy="7694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200" b="1" kern="0" dirty="0" smtClean="0">
                <a:solidFill>
                  <a:schemeClr val="accent5"/>
                </a:solidFill>
                <a:latin typeface="Arial" panose="020B0604020202020204" pitchFamily="34" charset="0"/>
                <a:cs typeface="Arial" panose="020B0604020202020204" pitchFamily="34" charset="0"/>
              </a:rPr>
              <a:t>Phòng </a:t>
            </a:r>
            <a:r>
              <a:rPr lang="en-US" sz="2200" b="1" kern="0" dirty="0" err="1" smtClean="0">
                <a:solidFill>
                  <a:schemeClr val="accent5"/>
                </a:solidFill>
                <a:latin typeface="Arial" panose="020B0604020202020204" pitchFamily="34" charset="0"/>
                <a:cs typeface="Arial" panose="020B0604020202020204" pitchFamily="34" charset="0"/>
              </a:rPr>
              <a:t>ngừa</a:t>
            </a:r>
            <a:r>
              <a:rPr lang="en-US" sz="2200" b="1" kern="0" dirty="0" smtClean="0">
                <a:solidFill>
                  <a:schemeClr val="accent5"/>
                </a:solidFill>
                <a:latin typeface="Arial" panose="020B0604020202020204" pitchFamily="34" charset="0"/>
                <a:cs typeface="Arial" panose="020B0604020202020204" pitchFamily="34" charset="0"/>
              </a:rPr>
              <a:t> </a:t>
            </a:r>
            <a:r>
              <a:rPr lang="en-US" sz="2200" b="1" kern="0" dirty="0" err="1" smtClean="0">
                <a:solidFill>
                  <a:schemeClr val="accent5"/>
                </a:solidFill>
                <a:latin typeface="Arial" panose="020B0604020202020204" pitchFamily="34" charset="0"/>
                <a:cs typeface="Arial" panose="020B0604020202020204" pitchFamily="34" charset="0"/>
              </a:rPr>
              <a:t>lan</a:t>
            </a:r>
            <a:r>
              <a:rPr lang="en-US" sz="2200" b="1" kern="0" dirty="0" smtClean="0">
                <a:solidFill>
                  <a:schemeClr val="accent5"/>
                </a:solidFill>
                <a:latin typeface="Arial" panose="020B0604020202020204" pitchFamily="34" charset="0"/>
                <a:cs typeface="Arial" panose="020B0604020202020204" pitchFamily="34" charset="0"/>
              </a:rPr>
              <a:t> truyền mầm bệnh từ cộng đồng vào Bệnh viện</a:t>
            </a:r>
            <a:endParaRPr kumimoji="0" lang="en-US" sz="2200" b="1" i="0" u="none" strike="noStrike" kern="0" cap="none" spc="0" normalizeH="0" baseline="0" noProof="0" dirty="0">
              <a:ln>
                <a:noFill/>
              </a:ln>
              <a:solidFill>
                <a:schemeClr val="accent5"/>
              </a:solidFill>
              <a:uLnTx/>
              <a:uFillTx/>
              <a:latin typeface="Arial" panose="020B0604020202020204" pitchFamily="34" charset="0"/>
              <a:cs typeface="Arial" panose="020B0604020202020204" pitchFamily="34" charset="0"/>
            </a:endParaRPr>
          </a:p>
        </p:txBody>
      </p:sp>
      <p:cxnSp>
        <p:nvCxnSpPr>
          <p:cNvPr id="45" name="Shape 20"/>
          <p:cNvCxnSpPr/>
          <p:nvPr/>
        </p:nvCxnSpPr>
        <p:spPr bwMode="gray">
          <a:xfrm flipV="1">
            <a:off x="2771800" y="3088624"/>
            <a:ext cx="1087077" cy="259096"/>
          </a:xfrm>
          <a:prstGeom prst="bentConnector3">
            <a:avLst>
              <a:gd name="adj1" fmla="val 50000"/>
            </a:avLst>
          </a:prstGeom>
          <a:ln w="1905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auto">
          <a:xfrm>
            <a:off x="3768714" y="3963544"/>
            <a:ext cx="5051758" cy="83099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accent4"/>
                </a:solidFill>
                <a:uLnTx/>
                <a:uFillTx/>
                <a:latin typeface="Arial" panose="020B0604020202020204" pitchFamily="34" charset="0"/>
                <a:cs typeface="Arial" panose="020B0604020202020204" pitchFamily="34" charset="0"/>
              </a:rPr>
              <a:t>Ngăn</a:t>
            </a:r>
            <a:r>
              <a:rPr kumimoji="0" lang="en-US" sz="2400" b="1" i="0" u="none" strike="noStrike" kern="0" cap="none" spc="0" normalizeH="0" noProof="0" dirty="0" smtClean="0">
                <a:ln>
                  <a:noFill/>
                </a:ln>
                <a:solidFill>
                  <a:schemeClr val="accent4"/>
                </a:solidFill>
                <a:uLnTx/>
                <a:uFillTx/>
                <a:latin typeface="Arial" panose="020B0604020202020204" pitchFamily="34" charset="0"/>
                <a:cs typeface="Arial" panose="020B0604020202020204" pitchFamily="34" charset="0"/>
              </a:rPr>
              <a:t> </a:t>
            </a:r>
            <a:r>
              <a:rPr kumimoji="0" lang="en-US" sz="2400" b="1" i="0" u="none" strike="noStrike" kern="0" cap="none" spc="0" normalizeH="0" noProof="0" dirty="0" err="1" smtClean="0">
                <a:ln>
                  <a:noFill/>
                </a:ln>
                <a:solidFill>
                  <a:schemeClr val="accent4"/>
                </a:solidFill>
                <a:uLnTx/>
                <a:uFillTx/>
                <a:latin typeface="Arial" panose="020B0604020202020204" pitchFamily="34" charset="0"/>
                <a:cs typeface="Arial" panose="020B0604020202020204" pitchFamily="34" charset="0"/>
              </a:rPr>
              <a:t>ngừa</a:t>
            </a:r>
            <a:r>
              <a:rPr kumimoji="0" lang="en-US" sz="2400" b="1" i="0" u="none" strike="noStrike" kern="0" cap="none" spc="0" normalizeH="0" noProof="0" dirty="0" smtClean="0">
                <a:ln>
                  <a:noFill/>
                </a:ln>
                <a:solidFill>
                  <a:schemeClr val="accent4"/>
                </a:solidFill>
                <a:uLnTx/>
                <a:uFillTx/>
                <a:latin typeface="Arial" panose="020B0604020202020204" pitchFamily="34" charset="0"/>
                <a:cs typeface="Arial" panose="020B0604020202020204" pitchFamily="34" charset="0"/>
              </a:rPr>
              <a:t> </a:t>
            </a:r>
            <a:r>
              <a:rPr kumimoji="0" lang="en-US" sz="2400" b="1" i="0" u="none" strike="noStrike" kern="0" cap="none" spc="0" normalizeH="0" noProof="0" dirty="0" err="1" smtClean="0">
                <a:ln>
                  <a:noFill/>
                </a:ln>
                <a:solidFill>
                  <a:schemeClr val="accent4"/>
                </a:solidFill>
                <a:uLnTx/>
                <a:uFillTx/>
                <a:latin typeface="Arial" panose="020B0604020202020204" pitchFamily="34" charset="0"/>
                <a:cs typeface="Arial" panose="020B0604020202020204" pitchFamily="34" charset="0"/>
              </a:rPr>
              <a:t>lan</a:t>
            </a:r>
            <a:r>
              <a:rPr kumimoji="0" lang="en-US" sz="2400" b="1" i="0" u="none" strike="noStrike" kern="0" cap="none" spc="0" normalizeH="0" noProof="0" dirty="0" smtClean="0">
                <a:ln>
                  <a:noFill/>
                </a:ln>
                <a:solidFill>
                  <a:schemeClr val="accent4"/>
                </a:solidFill>
                <a:uLnTx/>
                <a:uFillTx/>
                <a:latin typeface="Arial" panose="020B0604020202020204" pitchFamily="34" charset="0"/>
                <a:cs typeface="Arial" panose="020B0604020202020204" pitchFamily="34" charset="0"/>
              </a:rPr>
              <a:t> truyền mầm bệnh </a:t>
            </a:r>
            <a:r>
              <a:rPr kumimoji="0" lang="en-US" sz="2400" b="1" i="0" u="none" strike="noStrike" kern="0" cap="none" spc="0" normalizeH="0" noProof="0" dirty="0" err="1" smtClean="0">
                <a:ln>
                  <a:noFill/>
                </a:ln>
                <a:solidFill>
                  <a:schemeClr val="accent4"/>
                </a:solidFill>
                <a:uLnTx/>
                <a:uFillTx/>
                <a:latin typeface="Arial" panose="020B0604020202020204" pitchFamily="34" charset="0"/>
                <a:cs typeface="Arial" panose="020B0604020202020204" pitchFamily="34" charset="0"/>
              </a:rPr>
              <a:t>từ</a:t>
            </a:r>
            <a:r>
              <a:rPr kumimoji="0" lang="en-US" sz="2400" b="1" i="0" u="none" strike="noStrike" kern="0" cap="none" spc="0" normalizeH="0" noProof="0" dirty="0" smtClean="0">
                <a:ln>
                  <a:noFill/>
                </a:ln>
                <a:solidFill>
                  <a:schemeClr val="accent4"/>
                </a:solidFill>
                <a:uLnTx/>
                <a:uFillTx/>
                <a:latin typeface="Arial" panose="020B0604020202020204" pitchFamily="34" charset="0"/>
                <a:cs typeface="Arial" panose="020B0604020202020204" pitchFamily="34" charset="0"/>
              </a:rPr>
              <a:t> </a:t>
            </a:r>
            <a:r>
              <a:rPr kumimoji="0" lang="en-US" sz="2400" b="1" i="0" u="none" strike="noStrike" kern="0" cap="none" spc="0" normalizeH="0" noProof="0" dirty="0" err="1" smtClean="0">
                <a:ln>
                  <a:noFill/>
                </a:ln>
                <a:solidFill>
                  <a:schemeClr val="accent4"/>
                </a:solidFill>
                <a:uLnTx/>
                <a:uFillTx/>
                <a:latin typeface="Arial" panose="020B0604020202020204" pitchFamily="34" charset="0"/>
                <a:cs typeface="Arial" panose="020B0604020202020204" pitchFamily="34" charset="0"/>
              </a:rPr>
              <a:t>bệnh</a:t>
            </a:r>
            <a:r>
              <a:rPr kumimoji="0" lang="en-US" sz="2400" b="1" i="0" u="none" strike="noStrike" kern="0" cap="none" spc="0" normalizeH="0" noProof="0" dirty="0" smtClean="0">
                <a:ln>
                  <a:noFill/>
                </a:ln>
                <a:solidFill>
                  <a:schemeClr val="accent4"/>
                </a:solidFill>
                <a:uLnTx/>
                <a:uFillTx/>
                <a:latin typeface="Arial" panose="020B0604020202020204" pitchFamily="34" charset="0"/>
                <a:cs typeface="Arial" panose="020B0604020202020204" pitchFamily="34" charset="0"/>
              </a:rPr>
              <a:t> viện ra cộng đồng</a:t>
            </a:r>
            <a:endParaRPr kumimoji="0" lang="en-US" sz="2400" b="1" i="0" u="none" strike="noStrike" kern="0" cap="none" spc="0" normalizeH="0" baseline="0" noProof="0" dirty="0">
              <a:ln>
                <a:noFill/>
              </a:ln>
              <a:solidFill>
                <a:schemeClr val="accent4"/>
              </a:solidFill>
              <a:uLnTx/>
              <a:uFillTx/>
              <a:latin typeface="Arial" panose="020B0604020202020204" pitchFamily="34" charset="0"/>
              <a:cs typeface="Arial" panose="020B0604020202020204" pitchFamily="34" charset="0"/>
            </a:endParaRPr>
          </a:p>
        </p:txBody>
      </p:sp>
      <p:sp>
        <p:nvSpPr>
          <p:cNvPr id="47" name="Rectangle 46"/>
          <p:cNvSpPr/>
          <p:nvPr/>
        </p:nvSpPr>
        <p:spPr bwMode="auto">
          <a:xfrm>
            <a:off x="3558842" y="5057715"/>
            <a:ext cx="5203490" cy="7694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chemeClr val="accent3"/>
                </a:solidFill>
                <a:uLnTx/>
                <a:uFillTx/>
                <a:latin typeface="Arial" panose="020B0604020202020204" pitchFamily="34" charset="0"/>
                <a:cs typeface="Arial" panose="020B0604020202020204" pitchFamily="34" charset="0"/>
              </a:rPr>
              <a:t>Ngăn</a:t>
            </a:r>
            <a:r>
              <a:rPr kumimoji="0" lang="en-US" sz="2200" b="1" i="0" u="none" strike="noStrike" kern="0" cap="none" spc="0" normalizeH="0" noProof="0" dirty="0" smtClean="0">
                <a:ln>
                  <a:noFill/>
                </a:ln>
                <a:solidFill>
                  <a:schemeClr val="accent3"/>
                </a:solidFill>
                <a:uLnTx/>
                <a:uFillTx/>
                <a:latin typeface="Arial" panose="020B0604020202020204" pitchFamily="34" charset="0"/>
                <a:cs typeface="Arial" panose="020B0604020202020204" pitchFamily="34" charset="0"/>
              </a:rPr>
              <a:t> ngừa các nhiễm </a:t>
            </a:r>
            <a:r>
              <a:rPr kumimoji="0" lang="en-US" sz="2200" b="1" i="0" u="none" strike="noStrike" kern="0" cap="none" spc="0" normalizeH="0" noProof="0" dirty="0" err="1" smtClean="0">
                <a:ln>
                  <a:noFill/>
                </a:ln>
                <a:solidFill>
                  <a:schemeClr val="accent3"/>
                </a:solidFill>
                <a:uLnTx/>
                <a:uFillTx/>
                <a:latin typeface="Arial" panose="020B0604020202020204" pitchFamily="34" charset="0"/>
                <a:cs typeface="Arial" panose="020B0604020202020204" pitchFamily="34" charset="0"/>
              </a:rPr>
              <a:t>khuẩn</a:t>
            </a:r>
            <a:r>
              <a:rPr kumimoji="0" lang="en-US" sz="2200" b="1" i="0" u="none" strike="noStrike" kern="0" cap="none" spc="0" normalizeH="0" noProof="0" dirty="0" smtClean="0">
                <a:ln>
                  <a:noFill/>
                </a:ln>
                <a:solidFill>
                  <a:schemeClr val="accent3"/>
                </a:solidFill>
                <a:uLnTx/>
                <a:uFillTx/>
                <a:latin typeface="Arial" panose="020B0604020202020204" pitchFamily="34" charset="0"/>
                <a:cs typeface="Arial" panose="020B0604020202020204" pitchFamily="34" charset="0"/>
              </a:rPr>
              <a:t> </a:t>
            </a:r>
            <a:r>
              <a:rPr kumimoji="0" lang="en-US" sz="2200" b="1" i="0" u="none" strike="noStrike" kern="0" cap="none" spc="0" normalizeH="0" noProof="0" dirty="0" err="1" smtClean="0">
                <a:ln>
                  <a:noFill/>
                </a:ln>
                <a:solidFill>
                  <a:schemeClr val="accent3"/>
                </a:solidFill>
                <a:uLnTx/>
                <a:uFillTx/>
                <a:latin typeface="Arial" panose="020B0604020202020204" pitchFamily="34" charset="0"/>
                <a:cs typeface="Arial" panose="020B0604020202020204" pitchFamily="34" charset="0"/>
              </a:rPr>
              <a:t>liên</a:t>
            </a:r>
            <a:r>
              <a:rPr kumimoji="0" lang="en-US" sz="2200" b="1" i="0" u="none" strike="noStrike" kern="0" cap="none" spc="0" normalizeH="0" noProof="0" dirty="0" smtClean="0">
                <a:ln>
                  <a:noFill/>
                </a:ln>
                <a:solidFill>
                  <a:schemeClr val="accent3"/>
                </a:solidFill>
                <a:uLnTx/>
                <a:uFillTx/>
                <a:latin typeface="Arial" panose="020B0604020202020204" pitchFamily="34" charset="0"/>
                <a:cs typeface="Arial" panose="020B0604020202020204" pitchFamily="34" charset="0"/>
              </a:rPr>
              <a:t> </a:t>
            </a:r>
            <a:r>
              <a:rPr kumimoji="0" lang="en-US" sz="2200" b="1" i="0" u="none" strike="noStrike" kern="0" cap="none" spc="0" normalizeH="0" noProof="0" dirty="0" err="1" smtClean="0">
                <a:ln>
                  <a:noFill/>
                </a:ln>
                <a:solidFill>
                  <a:schemeClr val="accent3"/>
                </a:solidFill>
                <a:uLnTx/>
                <a:uFillTx/>
                <a:latin typeface="Arial" panose="020B0604020202020204" pitchFamily="34" charset="0"/>
                <a:cs typeface="Arial" panose="020B0604020202020204" pitchFamily="34" charset="0"/>
              </a:rPr>
              <a:t>quan</a:t>
            </a:r>
            <a:r>
              <a:rPr kumimoji="0" lang="en-US" sz="2200" b="1" i="0" u="none" strike="noStrike" kern="0" cap="none" spc="0" normalizeH="0" noProof="0" dirty="0" smtClean="0">
                <a:ln>
                  <a:noFill/>
                </a:ln>
                <a:solidFill>
                  <a:schemeClr val="accent3"/>
                </a:solidFill>
                <a:uLnTx/>
                <a:uFillTx/>
                <a:latin typeface="Arial" panose="020B0604020202020204" pitchFamily="34" charset="0"/>
                <a:cs typeface="Arial" panose="020B0604020202020204" pitchFamily="34" charset="0"/>
              </a:rPr>
              <a:t> </a:t>
            </a:r>
            <a:r>
              <a:rPr kumimoji="0" lang="en-US" sz="2200" b="1" i="0" u="none" strike="noStrike" kern="0" cap="none" spc="0" normalizeH="0" noProof="0" dirty="0" err="1" smtClean="0">
                <a:ln>
                  <a:noFill/>
                </a:ln>
                <a:solidFill>
                  <a:schemeClr val="accent3"/>
                </a:solidFill>
                <a:uLnTx/>
                <a:uFillTx/>
                <a:latin typeface="Arial" panose="020B0604020202020204" pitchFamily="34" charset="0"/>
                <a:cs typeface="Arial" panose="020B0604020202020204" pitchFamily="34" charset="0"/>
              </a:rPr>
              <a:t>tới</a:t>
            </a:r>
            <a:r>
              <a:rPr kumimoji="0" lang="en-US" sz="2200" b="1" i="0" u="none" strike="noStrike" kern="0" cap="none" spc="0" normalizeH="0" noProof="0" dirty="0" smtClean="0">
                <a:ln>
                  <a:noFill/>
                </a:ln>
                <a:solidFill>
                  <a:schemeClr val="accent3"/>
                </a:solidFill>
                <a:uLnTx/>
                <a:uFillTx/>
                <a:latin typeface="Arial" panose="020B0604020202020204" pitchFamily="34" charset="0"/>
                <a:cs typeface="Arial" panose="020B0604020202020204" pitchFamily="34" charset="0"/>
              </a:rPr>
              <a:t> </a:t>
            </a:r>
            <a:r>
              <a:rPr kumimoji="0" lang="en-US" sz="2200" b="1" i="0" u="none" strike="noStrike" kern="0" cap="none" spc="0" normalizeH="0" noProof="0" dirty="0" err="1" smtClean="0">
                <a:ln>
                  <a:noFill/>
                </a:ln>
                <a:solidFill>
                  <a:schemeClr val="accent3"/>
                </a:solidFill>
                <a:uLnTx/>
                <a:uFillTx/>
                <a:latin typeface="Arial" panose="020B0604020202020204" pitchFamily="34" charset="0"/>
                <a:cs typeface="Arial" panose="020B0604020202020204" pitchFamily="34" charset="0"/>
              </a:rPr>
              <a:t>chăm</a:t>
            </a:r>
            <a:r>
              <a:rPr kumimoji="0" lang="en-US" sz="2200" b="1" i="0" u="none" strike="noStrike" kern="0" cap="none" spc="0" normalizeH="0" noProof="0" dirty="0" smtClean="0">
                <a:ln>
                  <a:noFill/>
                </a:ln>
                <a:solidFill>
                  <a:schemeClr val="accent3"/>
                </a:solidFill>
                <a:uLnTx/>
                <a:uFillTx/>
                <a:latin typeface="Arial" panose="020B0604020202020204" pitchFamily="34" charset="0"/>
                <a:cs typeface="Arial" panose="020B0604020202020204" pitchFamily="34" charset="0"/>
              </a:rPr>
              <a:t> </a:t>
            </a:r>
            <a:r>
              <a:rPr kumimoji="0" lang="en-US" sz="2200" b="1" i="0" u="none" strike="noStrike" kern="0" cap="none" spc="0" normalizeH="0" noProof="0" dirty="0" err="1" smtClean="0">
                <a:ln>
                  <a:noFill/>
                </a:ln>
                <a:solidFill>
                  <a:schemeClr val="accent3"/>
                </a:solidFill>
                <a:uLnTx/>
                <a:uFillTx/>
                <a:latin typeface="Arial" panose="020B0604020202020204" pitchFamily="34" charset="0"/>
                <a:cs typeface="Arial" panose="020B0604020202020204" pitchFamily="34" charset="0"/>
              </a:rPr>
              <a:t>sóc</a:t>
            </a:r>
            <a:r>
              <a:rPr kumimoji="0" lang="en-US" sz="2200" b="1" i="0" u="none" strike="noStrike" kern="0" cap="none" spc="0" normalizeH="0" noProof="0" dirty="0" smtClean="0">
                <a:ln>
                  <a:noFill/>
                </a:ln>
                <a:solidFill>
                  <a:schemeClr val="accent3"/>
                </a:solidFill>
                <a:uLnTx/>
                <a:uFillTx/>
                <a:latin typeface="Arial" panose="020B0604020202020204" pitchFamily="34" charset="0"/>
                <a:cs typeface="Arial" panose="020B0604020202020204" pitchFamily="34" charset="0"/>
              </a:rPr>
              <a:t> y </a:t>
            </a:r>
            <a:r>
              <a:rPr kumimoji="0" lang="en-US" sz="2200" b="1" i="0" u="none" strike="noStrike" kern="0" cap="none" spc="0" normalizeH="0" noProof="0" dirty="0" err="1" smtClean="0">
                <a:ln>
                  <a:noFill/>
                </a:ln>
                <a:solidFill>
                  <a:schemeClr val="accent3"/>
                </a:solidFill>
                <a:uLnTx/>
                <a:uFillTx/>
                <a:latin typeface="Arial" panose="020B0604020202020204" pitchFamily="34" charset="0"/>
                <a:cs typeface="Arial" panose="020B0604020202020204" pitchFamily="34" charset="0"/>
              </a:rPr>
              <a:t>tế</a:t>
            </a:r>
            <a:endParaRPr kumimoji="0" lang="en-US" sz="2200" b="1" i="0" u="none" strike="noStrike" kern="0" cap="none" spc="0" normalizeH="0" baseline="0" noProof="0" dirty="0">
              <a:ln>
                <a:noFill/>
              </a:ln>
              <a:solidFill>
                <a:schemeClr val="accent3"/>
              </a:solidFill>
              <a:uLnTx/>
              <a:uFillTx/>
              <a:latin typeface="Arial" panose="020B0604020202020204" pitchFamily="34" charset="0"/>
              <a:cs typeface="Arial" panose="020B0604020202020204" pitchFamily="34" charset="0"/>
            </a:endParaRPr>
          </a:p>
        </p:txBody>
      </p:sp>
      <p:cxnSp>
        <p:nvCxnSpPr>
          <p:cNvPr id="48" name="Shape 20"/>
          <p:cNvCxnSpPr/>
          <p:nvPr/>
        </p:nvCxnSpPr>
        <p:spPr bwMode="gray">
          <a:xfrm>
            <a:off x="1888502" y="5181353"/>
            <a:ext cx="1521672" cy="502486"/>
          </a:xfrm>
          <a:prstGeom prst="bentConnector3">
            <a:avLst>
              <a:gd name="adj1" fmla="val 50000"/>
            </a:avLst>
          </a:prstGeom>
          <a:ln w="1905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bwMode="gray">
          <a:xfrm rot="10800000" flipV="1">
            <a:off x="1437053" y="1896740"/>
            <a:ext cx="2418118" cy="1084589"/>
          </a:xfrm>
          <a:prstGeom prst="bentConnector3">
            <a:avLst>
              <a:gd name="adj1" fmla="val 50000"/>
            </a:avLst>
          </a:prstGeom>
          <a:ln w="190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6" idx="1"/>
          </p:cNvCxnSpPr>
          <p:nvPr/>
        </p:nvCxnSpPr>
        <p:spPr bwMode="gray">
          <a:xfrm flipH="1" flipV="1">
            <a:off x="3312630" y="4167699"/>
            <a:ext cx="456084" cy="211344"/>
          </a:xfrm>
          <a:prstGeom prst="line">
            <a:avLst/>
          </a:prstGeom>
          <a:ln w="1905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4549">
            <a:off x="1118263" y="3258230"/>
            <a:ext cx="2081511" cy="1958319"/>
          </a:xfrm>
          <a:prstGeom prst="ellipse">
            <a:avLst/>
          </a:prstGeom>
          <a:ln>
            <a:noFill/>
          </a:ln>
          <a:effectLst>
            <a:softEdge rad="112500"/>
          </a:effectLst>
        </p:spPr>
      </p:pic>
    </p:spTree>
    <p:extLst>
      <p:ext uri="{BB962C8B-B14F-4D97-AF65-F5344CB8AC3E}">
        <p14:creationId xmlns:p14="http://schemas.microsoft.com/office/powerpoint/2010/main" val="67716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in)">
                                      <p:cBhvr>
                                        <p:cTn id="15" dur="2000"/>
                                        <p:tgtEl>
                                          <p:spTgt spid="44"/>
                                        </p:tgtEl>
                                      </p:cBhvr>
                                    </p:animEffect>
                                  </p:childTnLst>
                                </p:cTn>
                              </p:par>
                              <p:par>
                                <p:cTn id="16" presetID="6" presetClass="entr" presetSubtype="16"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circle(in)">
                                      <p:cBhvr>
                                        <p:cTn id="18" dur="20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1)">
                                      <p:cBhvr>
                                        <p:cTn id="23" dur="2000"/>
                                        <p:tgtEl>
                                          <p:spTgt spid="5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heel(1)">
                                      <p:cBhvr>
                                        <p:cTn id="26" dur="20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a:xfrm>
            <a:off x="533400" y="304800"/>
            <a:ext cx="8136904" cy="868362"/>
          </a:xfrm>
        </p:spPr>
        <p:txBody>
          <a:bodyPr>
            <a:normAutofit/>
          </a:bodyPr>
          <a:lstStyle/>
          <a:p>
            <a:r>
              <a:rPr lang="en-US" sz="3400" u="sng" dirty="0" smtClean="0">
                <a:latin typeface="Arial" panose="020B0604020202020204" pitchFamily="34" charset="0"/>
                <a:cs typeface="Arial" panose="020B0604020202020204" pitchFamily="34" charset="0"/>
              </a:rPr>
              <a:t>VỆ SINH TAY THƯỜNG QUY</a:t>
            </a:r>
            <a:endParaRPr lang="en-US" sz="3400" u="sng" dirty="0">
              <a:latin typeface="Arial" panose="020B0604020202020204" pitchFamily="34" charset="0"/>
              <a:cs typeface="Arial" panose="020B0604020202020204" pitchFamily="34" charset="0"/>
            </a:endParaRPr>
          </a:p>
        </p:txBody>
      </p:sp>
      <p:sp>
        <p:nvSpPr>
          <p:cNvPr id="6" name="Rounded Rectangle 5"/>
          <p:cNvSpPr/>
          <p:nvPr/>
        </p:nvSpPr>
        <p:spPr bwMode="gray">
          <a:xfrm>
            <a:off x="110159" y="2035556"/>
            <a:ext cx="4029793" cy="3841716"/>
          </a:xfrm>
          <a:prstGeom prst="roundRect">
            <a:avLst/>
          </a:prstGeom>
          <a:gradFill flip="none" rotWithShape="1">
            <a:gsLst>
              <a:gs pos="0">
                <a:schemeClr val="accent5">
                  <a:lumMod val="20000"/>
                  <a:lumOff val="80000"/>
                </a:schemeClr>
              </a:gs>
              <a:gs pos="100000">
                <a:srgbClr val="FFFFFF"/>
              </a:gs>
            </a:gsLst>
            <a:lin ang="16200000" scaled="1"/>
            <a:tileRect/>
          </a:gradFill>
          <a:ln>
            <a:solidFill>
              <a:schemeClr val="accent5"/>
            </a:solidFill>
          </a:ln>
        </p:spPr>
        <p:style>
          <a:lnRef idx="0">
            <a:schemeClr val="accent2"/>
          </a:lnRef>
          <a:fillRef idx="3">
            <a:schemeClr val="accent2"/>
          </a:fillRef>
          <a:effectRef idx="3">
            <a:schemeClr val="accent2"/>
          </a:effectRef>
          <a:fontRef idx="minor">
            <a:schemeClr val="lt1"/>
          </a:fontRef>
        </p:style>
        <p:txBody>
          <a:bodyPr rtlCol="0" anchor="t"/>
          <a:lstStyle/>
          <a:p>
            <a:pPr marL="285750" indent="-285750">
              <a:buFontTx/>
              <a:buChar char="-"/>
            </a:pPr>
            <a:r>
              <a:rPr lang="en-US" sz="2200" dirty="0" smtClean="0">
                <a:solidFill>
                  <a:schemeClr val="accent5">
                    <a:lumMod val="50000"/>
                  </a:schemeClr>
                </a:solidFill>
                <a:latin typeface="Arial" panose="020B0604020202020204" pitchFamily="34" charset="0"/>
                <a:cs typeface="Arial" panose="020B0604020202020204" pitchFamily="34" charset="0"/>
              </a:rPr>
              <a:t>Rửa tay bằng nước và </a:t>
            </a:r>
            <a:r>
              <a:rPr lang="en-US" sz="2200" dirty="0" err="1" smtClean="0">
                <a:solidFill>
                  <a:schemeClr val="accent5">
                    <a:lumMod val="50000"/>
                  </a:schemeClr>
                </a:solidFill>
                <a:latin typeface="Arial" panose="020B0604020202020204" pitchFamily="34" charset="0"/>
                <a:cs typeface="Arial" panose="020B0604020202020204" pitchFamily="34" charset="0"/>
              </a:rPr>
              <a:t>xà</a:t>
            </a:r>
            <a:r>
              <a:rPr lang="en-US" sz="2200" dirty="0" smtClean="0">
                <a:solidFill>
                  <a:schemeClr val="accent5">
                    <a:lumMod val="50000"/>
                  </a:schemeClr>
                </a:solidFill>
                <a:latin typeface="Arial" panose="020B0604020202020204" pitchFamily="34" charset="0"/>
                <a:cs typeface="Arial" panose="020B0604020202020204" pitchFamily="34" charset="0"/>
              </a:rPr>
              <a:t> </a:t>
            </a:r>
            <a:r>
              <a:rPr lang="en-US" sz="2200" dirty="0" err="1" smtClean="0">
                <a:solidFill>
                  <a:schemeClr val="accent5">
                    <a:lumMod val="50000"/>
                  </a:schemeClr>
                </a:solidFill>
                <a:latin typeface="Arial" panose="020B0604020202020204" pitchFamily="34" charset="0"/>
                <a:cs typeface="Arial" panose="020B0604020202020204" pitchFamily="34" charset="0"/>
              </a:rPr>
              <a:t>phòng</a:t>
            </a:r>
            <a:r>
              <a:rPr lang="en-US" sz="2200" dirty="0" smtClean="0">
                <a:solidFill>
                  <a:schemeClr val="accent5">
                    <a:lumMod val="50000"/>
                  </a:schemeClr>
                </a:solidFill>
                <a:latin typeface="Arial" panose="020B0604020202020204" pitchFamily="34" charset="0"/>
                <a:cs typeface="Arial" panose="020B0604020202020204" pitchFamily="34" charset="0"/>
              </a:rPr>
              <a:t> </a:t>
            </a:r>
            <a:r>
              <a:rPr lang="en-US" sz="2200" dirty="0" err="1" smtClean="0">
                <a:solidFill>
                  <a:schemeClr val="accent5">
                    <a:lumMod val="50000"/>
                  </a:schemeClr>
                </a:solidFill>
                <a:latin typeface="Arial" panose="020B0604020202020204" pitchFamily="34" charset="0"/>
                <a:cs typeface="Arial" panose="020B0604020202020204" pitchFamily="34" charset="0"/>
              </a:rPr>
              <a:t>thường</a:t>
            </a:r>
            <a:endParaRPr lang="en-US" sz="2200" dirty="0" smtClean="0">
              <a:solidFill>
                <a:schemeClr val="accent5">
                  <a:lumMod val="50000"/>
                </a:schemeClr>
              </a:solidFill>
              <a:latin typeface="Arial" panose="020B0604020202020204" pitchFamily="34" charset="0"/>
              <a:cs typeface="Arial" panose="020B0604020202020204" pitchFamily="34" charset="0"/>
            </a:endParaRPr>
          </a:p>
        </p:txBody>
      </p:sp>
      <p:sp>
        <p:nvSpPr>
          <p:cNvPr id="7" name="Rounded Rectangle 6"/>
          <p:cNvSpPr/>
          <p:nvPr/>
        </p:nvSpPr>
        <p:spPr bwMode="gray">
          <a:xfrm>
            <a:off x="2555819" y="1258379"/>
            <a:ext cx="3918706" cy="489145"/>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Có 2 </a:t>
            </a:r>
            <a:r>
              <a:rPr lang="en-US" sz="24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phương</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pháp</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VST</a:t>
            </a:r>
            <a:endParaRPr lang="en-US" sz="22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10" name="Rounded Rectangle 9"/>
          <p:cNvSpPr/>
          <p:nvPr/>
        </p:nvSpPr>
        <p:spPr bwMode="gray">
          <a:xfrm>
            <a:off x="4788024" y="2035556"/>
            <a:ext cx="4215544" cy="3841716"/>
          </a:xfrm>
          <a:prstGeom prst="roundRect">
            <a:avLst/>
          </a:prstGeom>
          <a:gradFill flip="none" rotWithShape="1">
            <a:gsLst>
              <a:gs pos="0">
                <a:schemeClr val="accent5">
                  <a:lumMod val="20000"/>
                  <a:lumOff val="80000"/>
                </a:schemeClr>
              </a:gs>
              <a:gs pos="100000">
                <a:srgbClr val="FFFFFF"/>
              </a:gs>
            </a:gsLst>
            <a:lin ang="16200000" scaled="1"/>
            <a:tileRect/>
          </a:gradFill>
          <a:ln>
            <a:solidFill>
              <a:schemeClr val="accent5"/>
            </a:solidFill>
          </a:ln>
        </p:spPr>
        <p:style>
          <a:lnRef idx="0">
            <a:schemeClr val="accent2"/>
          </a:lnRef>
          <a:fillRef idx="3">
            <a:schemeClr val="accent2"/>
          </a:fillRef>
          <a:effectRef idx="3">
            <a:schemeClr val="accent2"/>
          </a:effectRef>
          <a:fontRef idx="minor">
            <a:schemeClr val="lt1"/>
          </a:fontRef>
        </p:style>
        <p:txBody>
          <a:bodyPr rtlCol="0" anchor="t"/>
          <a:lstStyle/>
          <a:p>
            <a:pPr marL="285750" indent="-285750">
              <a:buFontTx/>
              <a:buChar char="-"/>
            </a:pPr>
            <a:r>
              <a:rPr lang="en-US" sz="2200" dirty="0">
                <a:solidFill>
                  <a:schemeClr val="accent5">
                    <a:lumMod val="50000"/>
                  </a:schemeClr>
                </a:solidFill>
                <a:latin typeface="Arial" panose="020B0604020202020204" pitchFamily="34" charset="0"/>
                <a:cs typeface="Arial" panose="020B0604020202020204" pitchFamily="34" charset="0"/>
              </a:rPr>
              <a:t>Chà tay bằng dung </a:t>
            </a:r>
            <a:r>
              <a:rPr lang="en-US" sz="2200" dirty="0" err="1" smtClean="0">
                <a:solidFill>
                  <a:schemeClr val="accent5">
                    <a:lumMod val="50000"/>
                  </a:schemeClr>
                </a:solidFill>
                <a:latin typeface="Arial" panose="020B0604020202020204" pitchFamily="34" charset="0"/>
                <a:cs typeface="Arial" panose="020B0604020202020204" pitchFamily="34" charset="0"/>
              </a:rPr>
              <a:t>dịch</a:t>
            </a:r>
            <a:r>
              <a:rPr lang="en-US" sz="2200" dirty="0" smtClean="0">
                <a:solidFill>
                  <a:schemeClr val="accent5">
                    <a:lumMod val="50000"/>
                  </a:schemeClr>
                </a:solidFill>
                <a:latin typeface="Arial" panose="020B0604020202020204" pitchFamily="34" charset="0"/>
                <a:cs typeface="Arial" panose="020B0604020202020204" pitchFamily="34" charset="0"/>
              </a:rPr>
              <a:t> </a:t>
            </a:r>
            <a:r>
              <a:rPr lang="en-US" sz="2200" dirty="0" err="1" smtClean="0">
                <a:solidFill>
                  <a:schemeClr val="accent5">
                    <a:lumMod val="50000"/>
                  </a:schemeClr>
                </a:solidFill>
                <a:latin typeface="Arial" panose="020B0604020202020204" pitchFamily="34" charset="0"/>
                <a:cs typeface="Arial" panose="020B0604020202020204" pitchFamily="34" charset="0"/>
              </a:rPr>
              <a:t>VST</a:t>
            </a:r>
            <a:r>
              <a:rPr lang="en-US" sz="2200" dirty="0" smtClean="0">
                <a:solidFill>
                  <a:schemeClr val="accent5">
                    <a:lumMod val="50000"/>
                  </a:schemeClr>
                </a:solidFill>
                <a:latin typeface="Arial" panose="020B0604020202020204" pitchFamily="34" charset="0"/>
                <a:cs typeface="Arial" panose="020B0604020202020204" pitchFamily="34" charset="0"/>
              </a:rPr>
              <a:t> </a:t>
            </a:r>
            <a:r>
              <a:rPr lang="en-US" sz="2200" dirty="0" err="1" smtClean="0">
                <a:solidFill>
                  <a:schemeClr val="accent5">
                    <a:lumMod val="50000"/>
                  </a:schemeClr>
                </a:solidFill>
                <a:latin typeface="Arial" panose="020B0604020202020204" pitchFamily="34" charset="0"/>
                <a:cs typeface="Arial" panose="020B0604020202020204" pitchFamily="34" charset="0"/>
              </a:rPr>
              <a:t>chứa</a:t>
            </a:r>
            <a:r>
              <a:rPr lang="en-US" sz="2200" dirty="0" smtClean="0">
                <a:solidFill>
                  <a:schemeClr val="accent5">
                    <a:lumMod val="50000"/>
                  </a:schemeClr>
                </a:solidFill>
                <a:latin typeface="Arial" panose="020B0604020202020204" pitchFamily="34" charset="0"/>
                <a:cs typeface="Arial" panose="020B0604020202020204" pitchFamily="34" charset="0"/>
              </a:rPr>
              <a:t> cồn</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pic>
        <p:nvPicPr>
          <p:cNvPr id="11" name="Picture 7" descr="soapy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3312368" cy="26428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660"/>
          <a:stretch/>
        </p:blipFill>
        <p:spPr>
          <a:xfrm rot="5400000">
            <a:off x="5467536" y="2965512"/>
            <a:ext cx="2880320" cy="2511152"/>
          </a:xfrm>
          <a:prstGeom prst="ellipse">
            <a:avLst/>
          </a:prstGeom>
          <a:ln>
            <a:noFill/>
          </a:ln>
          <a:effectLst>
            <a:softEdge rad="112500"/>
          </a:effectLst>
        </p:spPr>
      </p:pic>
    </p:spTree>
    <p:extLst>
      <p:ext uri="{BB962C8B-B14F-4D97-AF65-F5344CB8AC3E}">
        <p14:creationId xmlns:p14="http://schemas.microsoft.com/office/powerpoint/2010/main" val="26963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G_TextBox 26" hidden="1"/>
          <p:cNvSpPr txBox="1"/>
          <p:nvPr/>
        </p:nvSpPr>
        <p:spPr>
          <a:xfrm>
            <a:off x="6908832" y="6581001"/>
            <a:ext cx="2235168" cy="276999"/>
          </a:xfrm>
          <a:prstGeom prst="rect">
            <a:avLst/>
          </a:prstGeom>
          <a:noFill/>
        </p:spPr>
        <p:txBody>
          <a:bodyPr wrap="square" rtlCol="0">
            <a:spAutoFit/>
          </a:bodyPr>
          <a:lstStyle/>
          <a:p>
            <a:pPr algn="r"/>
            <a:r>
              <a:rPr lang="en-US" sz="1200" dirty="0" smtClean="0">
                <a:solidFill>
                  <a:schemeClr val="bg2"/>
                </a:solidFill>
              </a:rPr>
              <a:t>Designed by Guild Design Inc.</a:t>
            </a:r>
            <a:endParaRPr lang="en-US" sz="1200" dirty="0">
              <a:solidFill>
                <a:schemeClr val="bg2"/>
              </a:solidFill>
            </a:endParaRPr>
          </a:p>
        </p:txBody>
      </p:sp>
      <p:sp>
        <p:nvSpPr>
          <p:cNvPr id="46" name="Rounded Rectangle 45"/>
          <p:cNvSpPr/>
          <p:nvPr/>
        </p:nvSpPr>
        <p:spPr bwMode="gray">
          <a:xfrm>
            <a:off x="100999" y="2216196"/>
            <a:ext cx="4687025" cy="3373044"/>
          </a:xfrm>
          <a:prstGeom prst="roundRect">
            <a:avLst/>
          </a:prstGeom>
          <a:gradFill flip="none" rotWithShape="1">
            <a:gsLst>
              <a:gs pos="0">
                <a:schemeClr val="accent3">
                  <a:lumMod val="20000"/>
                  <a:lumOff val="80000"/>
                </a:schemeClr>
              </a:gs>
              <a:gs pos="100000">
                <a:srgbClr val="FFFFFF"/>
              </a:gs>
            </a:gsLst>
            <a:lin ang="16200000" scaled="1"/>
            <a:tileRect/>
          </a:gradFill>
          <a:ln>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marL="285750" indent="-285750" algn="just">
              <a:buFontTx/>
              <a:buChar char="-"/>
            </a:pPr>
            <a:r>
              <a:rPr lang="en-US" sz="2200" b="1" dirty="0" smtClean="0">
                <a:solidFill>
                  <a:schemeClr val="accent3">
                    <a:lumMod val="50000"/>
                  </a:schemeClr>
                </a:solidFill>
                <a:latin typeface="Arial" panose="020B0604020202020204" pitchFamily="34" charset="0"/>
                <a:cs typeface="Arial" panose="020B0604020202020204" pitchFamily="34" charset="0"/>
              </a:rPr>
              <a:t>Bồn rửa tay, vòi nước, hệ </a:t>
            </a:r>
            <a:r>
              <a:rPr lang="en-US" sz="2200" b="1" dirty="0" err="1" smtClean="0">
                <a:solidFill>
                  <a:schemeClr val="accent3">
                    <a:lumMod val="50000"/>
                  </a:schemeClr>
                </a:solidFill>
                <a:latin typeface="Arial" panose="020B0604020202020204" pitchFamily="34" charset="0"/>
                <a:cs typeface="Arial" panose="020B0604020202020204" pitchFamily="34" charset="0"/>
              </a:rPr>
              <a:t>thống</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nước</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sạch</a:t>
            </a:r>
            <a:endParaRPr lang="en-US" sz="2200" b="1" dirty="0" smtClean="0">
              <a:solidFill>
                <a:schemeClr val="accent3">
                  <a:lumMod val="50000"/>
                </a:schemeClr>
              </a:solidFill>
              <a:latin typeface="Arial" panose="020B0604020202020204" pitchFamily="34" charset="0"/>
              <a:cs typeface="Arial" panose="020B0604020202020204" pitchFamily="34" charset="0"/>
            </a:endParaRPr>
          </a:p>
          <a:p>
            <a:pPr marL="285750" indent="-285750" algn="just">
              <a:buFontTx/>
              <a:buChar char="-"/>
            </a:pPr>
            <a:r>
              <a:rPr lang="en-US" sz="2200" b="1" dirty="0" err="1" smtClean="0">
                <a:solidFill>
                  <a:schemeClr val="accent3">
                    <a:lumMod val="50000"/>
                  </a:schemeClr>
                </a:solidFill>
                <a:latin typeface="Arial" panose="020B0604020202020204" pitchFamily="34" charset="0"/>
                <a:cs typeface="Arial" panose="020B0604020202020204" pitchFamily="34" charset="0"/>
              </a:rPr>
              <a:t>Giá</a:t>
            </a:r>
            <a:r>
              <a:rPr lang="en-US" sz="2200" b="1" dirty="0" smtClean="0">
                <a:solidFill>
                  <a:schemeClr val="accent3">
                    <a:lumMod val="50000"/>
                  </a:schemeClr>
                </a:solidFill>
                <a:latin typeface="Arial" panose="020B0604020202020204" pitchFamily="34" charset="0"/>
                <a:cs typeface="Arial" panose="020B0604020202020204" pitchFamily="34" charset="0"/>
              </a:rPr>
              <a:t>/</a:t>
            </a:r>
            <a:r>
              <a:rPr lang="en-US" sz="2200" b="1" dirty="0" err="1" smtClean="0">
                <a:solidFill>
                  <a:schemeClr val="accent3">
                    <a:lumMod val="50000"/>
                  </a:schemeClr>
                </a:solidFill>
                <a:latin typeface="Arial" panose="020B0604020202020204" pitchFamily="34" charset="0"/>
                <a:cs typeface="Arial" panose="020B0604020202020204" pitchFamily="34" charset="0"/>
              </a:rPr>
              <a:t>bình</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cấp</a:t>
            </a:r>
            <a:r>
              <a:rPr lang="en-US" sz="2200" b="1" dirty="0" smtClean="0">
                <a:solidFill>
                  <a:schemeClr val="accent3">
                    <a:lumMod val="50000"/>
                  </a:schemeClr>
                </a:solidFill>
                <a:latin typeface="Arial" panose="020B0604020202020204" pitchFamily="34" charset="0"/>
                <a:cs typeface="Arial" panose="020B0604020202020204" pitchFamily="34" charset="0"/>
              </a:rPr>
              <a:t> xà phòng rửa tay, khăn lau tay dùng 1 lần</a:t>
            </a:r>
          </a:p>
          <a:p>
            <a:pPr marL="285750" indent="-285750" algn="just">
              <a:buFontTx/>
              <a:buChar char="-"/>
            </a:pPr>
            <a:r>
              <a:rPr lang="en-US" sz="2200" b="1" dirty="0" smtClean="0">
                <a:solidFill>
                  <a:schemeClr val="accent3">
                    <a:lumMod val="50000"/>
                  </a:schemeClr>
                </a:solidFill>
                <a:latin typeface="Arial" panose="020B0604020202020204" pitchFamily="34" charset="0"/>
                <a:cs typeface="Arial" panose="020B0604020202020204" pitchFamily="34" charset="0"/>
              </a:rPr>
              <a:t>Thùng đựng khăn đã </a:t>
            </a:r>
            <a:r>
              <a:rPr lang="en-US" sz="2200" b="1" dirty="0" err="1" smtClean="0">
                <a:solidFill>
                  <a:schemeClr val="accent3">
                    <a:lumMod val="50000"/>
                  </a:schemeClr>
                </a:solidFill>
                <a:latin typeface="Arial" panose="020B0604020202020204" pitchFamily="34" charset="0"/>
                <a:cs typeface="Arial" panose="020B0604020202020204" pitchFamily="34" charset="0"/>
              </a:rPr>
              <a:t>sử</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dụng</a:t>
            </a:r>
            <a:endParaRPr lang="en-US" sz="2200" b="1" dirty="0" smtClean="0">
              <a:solidFill>
                <a:schemeClr val="accent3">
                  <a:lumMod val="50000"/>
                </a:schemeClr>
              </a:solidFill>
              <a:latin typeface="Arial" panose="020B0604020202020204" pitchFamily="34" charset="0"/>
              <a:cs typeface="Arial" panose="020B0604020202020204" pitchFamily="34" charset="0"/>
            </a:endParaRPr>
          </a:p>
          <a:p>
            <a:pPr marL="285750" indent="-285750" algn="just">
              <a:buFontTx/>
              <a:buChar char="-"/>
            </a:pPr>
            <a:r>
              <a:rPr lang="en-US" sz="2200" b="1" dirty="0" err="1" smtClean="0">
                <a:solidFill>
                  <a:schemeClr val="accent3">
                    <a:lumMod val="50000"/>
                  </a:schemeClr>
                </a:solidFill>
                <a:latin typeface="Arial" panose="020B0604020202020204" pitchFamily="34" charset="0"/>
                <a:cs typeface="Arial" panose="020B0604020202020204" pitchFamily="34" charset="0"/>
              </a:rPr>
              <a:t>Cần</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luôn</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có</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sẵn</a:t>
            </a:r>
            <a:r>
              <a:rPr lang="en-US" sz="2200" b="1" dirty="0" smtClean="0">
                <a:solidFill>
                  <a:schemeClr val="accent3">
                    <a:lumMod val="50000"/>
                  </a:schemeClr>
                </a:solidFill>
                <a:latin typeface="Arial" panose="020B0604020202020204" pitchFamily="34" charset="0"/>
                <a:cs typeface="Arial" panose="020B0604020202020204" pitchFamily="34" charset="0"/>
              </a:rPr>
              <a:t> ở </a:t>
            </a:r>
            <a:r>
              <a:rPr lang="en-US" sz="2200" b="1" dirty="0" err="1" smtClean="0">
                <a:solidFill>
                  <a:schemeClr val="accent3">
                    <a:lumMod val="50000"/>
                  </a:schemeClr>
                </a:solidFill>
                <a:latin typeface="Arial" panose="020B0604020202020204" pitchFamily="34" charset="0"/>
                <a:cs typeface="Arial" panose="020B0604020202020204" pitchFamily="34" charset="0"/>
              </a:rPr>
              <a:t>buồng</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thủ</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thuật</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buồng</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bệnh</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buồng</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hành</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chính</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buồng</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vệ</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sinh</a:t>
            </a:r>
            <a:endParaRPr lang="en-US" sz="2200" b="1" dirty="0" smtClean="0">
              <a:solidFill>
                <a:schemeClr val="accent3">
                  <a:lumMod val="50000"/>
                </a:schemeClr>
              </a:solidFill>
              <a:latin typeface="Arial" panose="020B0604020202020204" pitchFamily="34" charset="0"/>
              <a:cs typeface="Arial" panose="020B0604020202020204" pitchFamily="34" charset="0"/>
            </a:endParaRPr>
          </a:p>
        </p:txBody>
      </p:sp>
      <p:sp>
        <p:nvSpPr>
          <p:cNvPr id="47" name="Rounded Rectangle 46"/>
          <p:cNvSpPr/>
          <p:nvPr/>
        </p:nvSpPr>
        <p:spPr bwMode="gray">
          <a:xfrm>
            <a:off x="723278" y="1340768"/>
            <a:ext cx="3848722" cy="695408"/>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Phương tiện rửa tay bằng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xà</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phòng</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thường</a:t>
            </a:r>
            <a:endParaRPr lang="en-US" sz="22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11" name="Title 10"/>
          <p:cNvSpPr>
            <a:spLocks noGrp="1"/>
          </p:cNvSpPr>
          <p:nvPr>
            <p:ph type="title"/>
          </p:nvPr>
        </p:nvSpPr>
        <p:spPr>
          <a:xfrm>
            <a:off x="827584" y="274638"/>
            <a:ext cx="8136904" cy="868362"/>
          </a:xfrm>
        </p:spPr>
        <p:txBody>
          <a:bodyPr>
            <a:noAutofit/>
          </a:bodyPr>
          <a:lstStyle/>
          <a:p>
            <a:r>
              <a:rPr lang="en-US" sz="3200" u="sng" dirty="0" smtClean="0">
                <a:latin typeface="Arial" panose="020B0604020202020204" pitchFamily="34" charset="0"/>
                <a:cs typeface="Arial" panose="020B0604020202020204" pitchFamily="34" charset="0"/>
              </a:rPr>
              <a:t>VỆ SINH TAY </a:t>
            </a:r>
            <a:r>
              <a:rPr lang="en-US" sz="3200" u="sng" dirty="0">
                <a:latin typeface="Arial" panose="020B0604020202020204" pitchFamily="34" charset="0"/>
                <a:cs typeface="Arial" panose="020B0604020202020204" pitchFamily="34" charset="0"/>
              </a:rPr>
              <a:t>THƯỜNG QUY</a:t>
            </a:r>
            <a:endParaRPr lang="en-US" sz="3300" u="sng" dirty="0">
              <a:latin typeface="Arial" panose="020B0604020202020204" pitchFamily="34" charset="0"/>
              <a:cs typeface="Arial" panose="020B0604020202020204" pitchFamily="34" charset="0"/>
            </a:endParaRPr>
          </a:p>
        </p:txBody>
      </p:sp>
      <p:pic>
        <p:nvPicPr>
          <p:cNvPr id="13" name="Picture 3" descr="la va bo rua tay"/>
          <p:cNvPicPr>
            <a:picLocks noChangeAspect="1" noChangeArrowheads="1"/>
          </p:cNvPicPr>
          <p:nvPr/>
        </p:nvPicPr>
        <p:blipFill>
          <a:blip r:embed="rId2" cstate="print">
            <a:extLst>
              <a:ext uri="{28A0092B-C50C-407E-A947-70E740481C1C}">
                <a14:useLocalDpi xmlns:a14="http://schemas.microsoft.com/office/drawing/2010/main" val="0"/>
              </a:ext>
            </a:extLst>
          </a:blip>
          <a:srcRect r="18666"/>
          <a:stretch>
            <a:fillRect/>
          </a:stretch>
        </p:blipFill>
        <p:spPr bwMode="auto">
          <a:xfrm>
            <a:off x="4860032" y="1505059"/>
            <a:ext cx="4104456" cy="493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on tren GB"/>
          <p:cNvPicPr>
            <a:picLocks noChangeAspect="1" noChangeArrowheads="1"/>
          </p:cNvPicPr>
          <p:nvPr/>
        </p:nvPicPr>
        <p:blipFill>
          <a:blip r:embed="rId2">
            <a:extLst>
              <a:ext uri="{28A0092B-C50C-407E-A947-70E740481C1C}">
                <a14:useLocalDpi xmlns:a14="http://schemas.microsoft.com/office/drawing/2010/main" val="0"/>
              </a:ext>
            </a:extLst>
          </a:blip>
          <a:srcRect r="16667"/>
          <a:stretch>
            <a:fillRect/>
          </a:stretch>
        </p:blipFill>
        <p:spPr bwMode="auto">
          <a:xfrm>
            <a:off x="4644008" y="3592697"/>
            <a:ext cx="3384376" cy="300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13"/>
          <p:cNvSpPr>
            <a:spLocks noChangeArrowheads="1"/>
          </p:cNvSpPr>
          <p:nvPr/>
        </p:nvSpPr>
        <p:spPr bwMode="auto">
          <a:xfrm>
            <a:off x="5491336" y="4427443"/>
            <a:ext cx="609600" cy="8382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G_TextBox 26" hidden="1"/>
          <p:cNvSpPr txBox="1"/>
          <p:nvPr/>
        </p:nvSpPr>
        <p:spPr>
          <a:xfrm>
            <a:off x="6908832" y="6581001"/>
            <a:ext cx="2235168" cy="276999"/>
          </a:xfrm>
          <a:prstGeom prst="rect">
            <a:avLst/>
          </a:prstGeom>
          <a:noFill/>
        </p:spPr>
        <p:txBody>
          <a:bodyPr wrap="square" rtlCol="0">
            <a:spAutoFit/>
          </a:bodyPr>
          <a:lstStyle/>
          <a:p>
            <a:pPr algn="r"/>
            <a:r>
              <a:rPr lang="en-US" sz="1200" dirty="0" smtClean="0">
                <a:solidFill>
                  <a:schemeClr val="bg2"/>
                </a:solidFill>
              </a:rPr>
              <a:t>Designed by Guild Design Inc.</a:t>
            </a:r>
            <a:endParaRPr lang="en-US" sz="1200" dirty="0">
              <a:solidFill>
                <a:schemeClr val="bg2"/>
              </a:solidFill>
            </a:endParaRPr>
          </a:p>
        </p:txBody>
      </p:sp>
      <p:sp>
        <p:nvSpPr>
          <p:cNvPr id="46" name="Rounded Rectangle 45"/>
          <p:cNvSpPr/>
          <p:nvPr/>
        </p:nvSpPr>
        <p:spPr bwMode="gray">
          <a:xfrm>
            <a:off x="100999" y="2216196"/>
            <a:ext cx="4687025" cy="2724972"/>
          </a:xfrm>
          <a:prstGeom prst="roundRect">
            <a:avLst/>
          </a:prstGeom>
          <a:gradFill flip="none" rotWithShape="1">
            <a:gsLst>
              <a:gs pos="0">
                <a:schemeClr val="accent3">
                  <a:lumMod val="20000"/>
                  <a:lumOff val="80000"/>
                </a:schemeClr>
              </a:gs>
              <a:gs pos="100000">
                <a:srgbClr val="FFFFFF"/>
              </a:gs>
            </a:gsLst>
            <a:lin ang="16200000" scaled="1"/>
            <a:tileRect/>
          </a:gradFill>
          <a:ln>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marL="285750" indent="-285750" algn="just">
              <a:buFontTx/>
              <a:buChar char="-"/>
            </a:pPr>
            <a:r>
              <a:rPr lang="en-US" sz="2200" b="1" dirty="0" smtClean="0">
                <a:solidFill>
                  <a:schemeClr val="accent3">
                    <a:lumMod val="50000"/>
                  </a:schemeClr>
                </a:solidFill>
                <a:latin typeface="Arial" panose="020B0604020202020204" pitchFamily="34" charset="0"/>
                <a:cs typeface="Arial" panose="020B0604020202020204" pitchFamily="34" charset="0"/>
              </a:rPr>
              <a:t>Dung </a:t>
            </a:r>
            <a:r>
              <a:rPr lang="en-US" sz="2200" b="1" dirty="0" err="1" smtClean="0">
                <a:solidFill>
                  <a:schemeClr val="accent3">
                    <a:lumMod val="50000"/>
                  </a:schemeClr>
                </a:solidFill>
                <a:latin typeface="Arial" panose="020B0604020202020204" pitchFamily="34" charset="0"/>
                <a:cs typeface="Arial" panose="020B0604020202020204" pitchFamily="34" charset="0"/>
              </a:rPr>
              <a:t>dịch</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VST</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chứa</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cồn</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luôn</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có</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sẵn</a:t>
            </a:r>
            <a:r>
              <a:rPr lang="en-US" sz="2200" b="1" dirty="0" smtClean="0">
                <a:solidFill>
                  <a:schemeClr val="accent3">
                    <a:lumMod val="50000"/>
                  </a:schemeClr>
                </a:solidFill>
                <a:latin typeface="Arial" panose="020B0604020202020204" pitchFamily="34" charset="0"/>
                <a:cs typeface="Arial" panose="020B0604020202020204" pitchFamily="34" charset="0"/>
              </a:rPr>
              <a:t> ở </a:t>
            </a:r>
            <a:r>
              <a:rPr lang="en-US" sz="2200" b="1" dirty="0" err="1" smtClean="0">
                <a:solidFill>
                  <a:schemeClr val="accent3">
                    <a:lumMod val="50000"/>
                  </a:schemeClr>
                </a:solidFill>
                <a:latin typeface="Arial" panose="020B0604020202020204" pitchFamily="34" charset="0"/>
                <a:cs typeface="Arial" panose="020B0604020202020204" pitchFamily="34" charset="0"/>
              </a:rPr>
              <a:t>các</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khu</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vực</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chăm</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sóc</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người</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bệnh</a:t>
            </a:r>
            <a:endParaRPr lang="en-US" sz="2200" b="1" dirty="0" smtClean="0">
              <a:solidFill>
                <a:schemeClr val="accent3">
                  <a:lumMod val="50000"/>
                </a:schemeClr>
              </a:solidFill>
              <a:latin typeface="Arial" panose="020B0604020202020204" pitchFamily="34" charset="0"/>
              <a:cs typeface="Arial" panose="020B0604020202020204" pitchFamily="34" charset="0"/>
            </a:endParaRPr>
          </a:p>
          <a:p>
            <a:pPr marL="742950" lvl="1" indent="-285750" algn="just">
              <a:buFontTx/>
              <a:buChar char="-"/>
            </a:pPr>
            <a:r>
              <a:rPr lang="en-US" sz="2200" b="1" dirty="0" err="1" smtClean="0">
                <a:solidFill>
                  <a:schemeClr val="accent3">
                    <a:lumMod val="50000"/>
                  </a:schemeClr>
                </a:solidFill>
                <a:latin typeface="Arial" panose="020B0604020202020204" pitchFamily="34" charset="0"/>
                <a:cs typeface="Arial" panose="020B0604020202020204" pitchFamily="34" charset="0"/>
              </a:rPr>
              <a:t>Buồng</a:t>
            </a:r>
            <a:r>
              <a:rPr lang="en-US" sz="2200" b="1" dirty="0" smtClean="0">
                <a:solidFill>
                  <a:schemeClr val="accent3">
                    <a:lumMod val="50000"/>
                  </a:schemeClr>
                </a:solidFill>
                <a:latin typeface="Arial" panose="020B0604020202020204" pitchFamily="34" charset="0"/>
                <a:cs typeface="Arial" panose="020B0604020202020204" pitchFamily="34" charset="0"/>
              </a:rPr>
              <a:t> PT</a:t>
            </a:r>
          </a:p>
          <a:p>
            <a:pPr marL="742950" lvl="1" indent="-285750" algn="just">
              <a:buFontTx/>
              <a:buChar char="-"/>
            </a:pPr>
            <a:r>
              <a:rPr lang="en-US" sz="2200" b="1" dirty="0" err="1" smtClean="0">
                <a:solidFill>
                  <a:schemeClr val="accent3">
                    <a:lumMod val="50000"/>
                  </a:schemeClr>
                </a:solidFill>
                <a:latin typeface="Arial" panose="020B0604020202020204" pitchFamily="34" charset="0"/>
                <a:cs typeface="Arial" panose="020B0604020202020204" pitchFamily="34" charset="0"/>
              </a:rPr>
              <a:t>Buồng</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bệnh</a:t>
            </a:r>
            <a:endParaRPr lang="en-US" sz="2200" b="1" dirty="0" smtClean="0">
              <a:solidFill>
                <a:schemeClr val="accent3">
                  <a:lumMod val="50000"/>
                </a:schemeClr>
              </a:solidFill>
              <a:latin typeface="Arial" panose="020B0604020202020204" pitchFamily="34" charset="0"/>
              <a:cs typeface="Arial" panose="020B0604020202020204" pitchFamily="34" charset="0"/>
            </a:endParaRPr>
          </a:p>
          <a:p>
            <a:pPr marL="742950" lvl="1" indent="-285750" algn="just">
              <a:buFontTx/>
              <a:buChar char="-"/>
            </a:pPr>
            <a:r>
              <a:rPr lang="en-US" sz="2200" b="1" dirty="0" err="1" smtClean="0">
                <a:solidFill>
                  <a:schemeClr val="accent3">
                    <a:lumMod val="50000"/>
                  </a:schemeClr>
                </a:solidFill>
                <a:latin typeface="Arial" panose="020B0604020202020204" pitchFamily="34" charset="0"/>
                <a:cs typeface="Arial" panose="020B0604020202020204" pitchFamily="34" charset="0"/>
              </a:rPr>
              <a:t>Buồng</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thủ</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thuật</a:t>
            </a:r>
            <a:endParaRPr lang="en-US" sz="2200" b="1" dirty="0" smtClean="0">
              <a:solidFill>
                <a:schemeClr val="accent3">
                  <a:lumMod val="50000"/>
                </a:schemeClr>
              </a:solidFill>
              <a:latin typeface="Arial" panose="020B0604020202020204" pitchFamily="34" charset="0"/>
              <a:cs typeface="Arial" panose="020B0604020202020204" pitchFamily="34" charset="0"/>
            </a:endParaRPr>
          </a:p>
          <a:p>
            <a:pPr marL="742950" lvl="1" indent="-285750" algn="just">
              <a:buFontTx/>
              <a:buChar char="-"/>
            </a:pPr>
            <a:r>
              <a:rPr lang="en-US" sz="2200" b="1" dirty="0" err="1" smtClean="0">
                <a:solidFill>
                  <a:schemeClr val="accent3">
                    <a:lumMod val="50000"/>
                  </a:schemeClr>
                </a:solidFill>
                <a:latin typeface="Arial" panose="020B0604020202020204" pitchFamily="34" charset="0"/>
                <a:cs typeface="Arial" panose="020B0604020202020204" pitchFamily="34" charset="0"/>
              </a:rPr>
              <a:t>Buồng</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khám</a:t>
            </a:r>
            <a:r>
              <a:rPr lang="en-US" sz="2200" b="1" dirty="0" smtClean="0">
                <a:solidFill>
                  <a:schemeClr val="accent3">
                    <a:lumMod val="50000"/>
                  </a:schemeClr>
                </a:solidFill>
                <a:latin typeface="Arial" panose="020B0604020202020204" pitchFamily="34" charset="0"/>
                <a:cs typeface="Arial" panose="020B0604020202020204" pitchFamily="34" charset="0"/>
              </a:rPr>
              <a:t> </a:t>
            </a:r>
            <a:r>
              <a:rPr lang="en-US" sz="2200" b="1" dirty="0" err="1" smtClean="0">
                <a:solidFill>
                  <a:schemeClr val="accent3">
                    <a:lumMod val="50000"/>
                  </a:schemeClr>
                </a:solidFill>
                <a:latin typeface="Arial" panose="020B0604020202020204" pitchFamily="34" charset="0"/>
                <a:cs typeface="Arial" panose="020B0604020202020204" pitchFamily="34" charset="0"/>
              </a:rPr>
              <a:t>bệnh</a:t>
            </a:r>
            <a:endParaRPr lang="en-US" sz="2200" b="1" dirty="0" smtClean="0">
              <a:solidFill>
                <a:schemeClr val="accent3">
                  <a:lumMod val="50000"/>
                </a:schemeClr>
              </a:solidFill>
              <a:latin typeface="Arial" panose="020B0604020202020204" pitchFamily="34" charset="0"/>
              <a:cs typeface="Arial" panose="020B0604020202020204" pitchFamily="34" charset="0"/>
            </a:endParaRPr>
          </a:p>
        </p:txBody>
      </p:sp>
      <p:sp>
        <p:nvSpPr>
          <p:cNvPr id="47" name="Rounded Rectangle 46"/>
          <p:cNvSpPr/>
          <p:nvPr/>
        </p:nvSpPr>
        <p:spPr bwMode="gray">
          <a:xfrm>
            <a:off x="694010" y="1340768"/>
            <a:ext cx="3805982" cy="698698"/>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Phương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tiện</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VST</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bằng</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dung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dịch</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VST</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chứa</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cồn</a:t>
            </a:r>
            <a:endParaRPr lang="en-US" sz="22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11" name="Title 10"/>
          <p:cNvSpPr>
            <a:spLocks noGrp="1"/>
          </p:cNvSpPr>
          <p:nvPr>
            <p:ph type="title"/>
          </p:nvPr>
        </p:nvSpPr>
        <p:spPr>
          <a:xfrm>
            <a:off x="533400" y="274638"/>
            <a:ext cx="8431088" cy="868362"/>
          </a:xfrm>
        </p:spPr>
        <p:txBody>
          <a:bodyPr>
            <a:noAutofit/>
          </a:bodyPr>
          <a:lstStyle/>
          <a:p>
            <a:r>
              <a:rPr lang="en-US" sz="3200" u="sng" dirty="0" smtClean="0">
                <a:latin typeface="Arial" panose="020B0604020202020204" pitchFamily="34" charset="0"/>
                <a:cs typeface="Arial" panose="020B0604020202020204" pitchFamily="34" charset="0"/>
              </a:rPr>
              <a:t>VỆ SINH TAY </a:t>
            </a:r>
            <a:r>
              <a:rPr lang="en-US" sz="3200" u="sng" dirty="0">
                <a:latin typeface="Arial" panose="020B0604020202020204" pitchFamily="34" charset="0"/>
                <a:cs typeface="Arial" panose="020B0604020202020204" pitchFamily="34" charset="0"/>
              </a:rPr>
              <a:t>THƯỜNG QUY</a:t>
            </a:r>
            <a:endParaRPr lang="en-US" sz="3300" u="sng" dirty="0">
              <a:latin typeface="Arial" panose="020B0604020202020204" pitchFamily="34" charset="0"/>
              <a:cs typeface="Arial" panose="020B0604020202020204" pitchFamily="34" charset="0"/>
            </a:endParaRPr>
          </a:p>
        </p:txBody>
      </p:sp>
      <p:pic>
        <p:nvPicPr>
          <p:cNvPr id="16" name="Picture 7" descr="DSCF26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089546"/>
            <a:ext cx="3384376" cy="3131542"/>
          </a:xfrm>
          <a:prstGeom prst="rect">
            <a:avLst/>
          </a:prstGeom>
          <a:noFill/>
          <a:extLst>
            <a:ext uri="{909E8E84-426E-40DD-AFC4-6F175D3DCCD1}">
              <a14:hiddenFill xmlns:a14="http://schemas.microsoft.com/office/drawing/2010/main">
                <a:solidFill>
                  <a:srgbClr val="FFFFFF"/>
                </a:solidFill>
              </a14:hiddenFill>
            </a:ext>
          </a:extLst>
        </p:spPr>
      </p:pic>
      <p:sp>
        <p:nvSpPr>
          <p:cNvPr id="22" name="Oval 11"/>
          <p:cNvSpPr>
            <a:spLocks noChangeArrowheads="1"/>
          </p:cNvSpPr>
          <p:nvPr/>
        </p:nvSpPr>
        <p:spPr bwMode="auto">
          <a:xfrm>
            <a:off x="8163359" y="2500864"/>
            <a:ext cx="548593" cy="609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162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gray">
          <a:xfrm>
            <a:off x="395536" y="119327"/>
            <a:ext cx="8748464" cy="868362"/>
          </a:xfrm>
        </p:spPr>
        <p:txBody>
          <a:bodyPr>
            <a:normAutofit fontScale="90000"/>
          </a:bodyPr>
          <a:lstStyle/>
          <a:p>
            <a:r>
              <a:rPr lang="en-US" sz="3600" dirty="0" err="1">
                <a:latin typeface="Times New Roman" pitchFamily="18" charset="0"/>
              </a:rPr>
              <a:t>Hiệu</a:t>
            </a:r>
            <a:r>
              <a:rPr lang="en-US" sz="3600" dirty="0">
                <a:latin typeface="Times New Roman" pitchFamily="18" charset="0"/>
              </a:rPr>
              <a:t> </a:t>
            </a:r>
            <a:r>
              <a:rPr lang="en-US" sz="3600" dirty="0" err="1">
                <a:latin typeface="Times New Roman" pitchFamily="18" charset="0"/>
              </a:rPr>
              <a:t>quả</a:t>
            </a:r>
            <a:r>
              <a:rPr lang="en-US" sz="3600" dirty="0">
                <a:latin typeface="Times New Roman" pitchFamily="18" charset="0"/>
              </a:rPr>
              <a:t> </a:t>
            </a:r>
            <a:r>
              <a:rPr lang="en-US" sz="3600" dirty="0" err="1">
                <a:latin typeface="Times New Roman" pitchFamily="18" charset="0"/>
              </a:rPr>
              <a:t>loại</a:t>
            </a:r>
            <a:r>
              <a:rPr lang="en-US" sz="3600" dirty="0">
                <a:latin typeface="Times New Roman" pitchFamily="18" charset="0"/>
              </a:rPr>
              <a:t> </a:t>
            </a:r>
            <a:r>
              <a:rPr lang="en-US" sz="3600" dirty="0" err="1">
                <a:latin typeface="Times New Roman" pitchFamily="18" charset="0"/>
              </a:rPr>
              <a:t>bỏ</a:t>
            </a:r>
            <a:r>
              <a:rPr lang="en-US" sz="3600" dirty="0">
                <a:latin typeface="Times New Roman" pitchFamily="18" charset="0"/>
              </a:rPr>
              <a:t> </a:t>
            </a:r>
            <a:r>
              <a:rPr lang="en-US" sz="3600" dirty="0" err="1">
                <a:latin typeface="Times New Roman" pitchFamily="18" charset="0"/>
              </a:rPr>
              <a:t>VSV</a:t>
            </a:r>
            <a:r>
              <a:rPr lang="en-US" sz="3600" dirty="0">
                <a:latin typeface="Times New Roman" pitchFamily="18" charset="0"/>
              </a:rPr>
              <a:t> </a:t>
            </a:r>
            <a:r>
              <a:rPr lang="en-US" sz="3600" dirty="0" err="1">
                <a:latin typeface="Times New Roman" pitchFamily="18" charset="0"/>
              </a:rPr>
              <a:t>của</a:t>
            </a:r>
            <a:r>
              <a:rPr lang="en-US" sz="3600" dirty="0">
                <a:latin typeface="Times New Roman" pitchFamily="18" charset="0"/>
              </a:rPr>
              <a:t> </a:t>
            </a:r>
            <a:r>
              <a:rPr lang="en-US" sz="3600" dirty="0" err="1">
                <a:latin typeface="Times New Roman" pitchFamily="18" charset="0"/>
              </a:rPr>
              <a:t>một</a:t>
            </a:r>
            <a:r>
              <a:rPr lang="en-US" sz="3600" dirty="0">
                <a:latin typeface="Times New Roman" pitchFamily="18" charset="0"/>
              </a:rPr>
              <a:t> </a:t>
            </a:r>
            <a:r>
              <a:rPr lang="en-US" sz="3600" dirty="0" err="1">
                <a:latin typeface="Times New Roman" pitchFamily="18" charset="0"/>
              </a:rPr>
              <a:t>số</a:t>
            </a:r>
            <a:r>
              <a:rPr lang="en-US" sz="3600" dirty="0">
                <a:latin typeface="Times New Roman" pitchFamily="18" charset="0"/>
              </a:rPr>
              <a:t> </a:t>
            </a:r>
            <a:r>
              <a:rPr lang="en-US" sz="3600" dirty="0" err="1">
                <a:latin typeface="Times New Roman" pitchFamily="18" charset="0"/>
              </a:rPr>
              <a:t>hoá</a:t>
            </a:r>
            <a:r>
              <a:rPr lang="en-US" sz="3600" dirty="0">
                <a:latin typeface="Times New Roman" pitchFamily="18" charset="0"/>
              </a:rPr>
              <a:t> </a:t>
            </a:r>
            <a:r>
              <a:rPr lang="en-US" sz="3600" dirty="0" err="1">
                <a:latin typeface="Times New Roman" pitchFamily="18" charset="0"/>
              </a:rPr>
              <a:t>chất</a:t>
            </a:r>
            <a:r>
              <a:rPr lang="en-US" sz="3600" dirty="0">
                <a:latin typeface="Times New Roman" pitchFamily="18" charset="0"/>
              </a:rPr>
              <a:t> </a:t>
            </a:r>
            <a:r>
              <a:rPr lang="en-US" sz="3600" dirty="0" err="1">
                <a:latin typeface="Times New Roman" pitchFamily="18" charset="0"/>
              </a:rPr>
              <a:t>VST</a:t>
            </a:r>
            <a:endParaRPr lang="en-US" sz="3600" dirty="0">
              <a:latin typeface="Times New Roman" pitchFamily="18" charset="0"/>
            </a:endParaRPr>
          </a:p>
        </p:txBody>
      </p:sp>
      <p:graphicFrame>
        <p:nvGraphicFramePr>
          <p:cNvPr id="2" name="Object 10"/>
          <p:cNvGraphicFramePr>
            <a:graphicFrameLocks noChangeAspect="1"/>
          </p:cNvGraphicFramePr>
          <p:nvPr>
            <p:extLst>
              <p:ext uri="{D42A27DB-BD31-4B8C-83A1-F6EECF244321}">
                <p14:modId xmlns:p14="http://schemas.microsoft.com/office/powerpoint/2010/main" val="1021760502"/>
              </p:ext>
            </p:extLst>
          </p:nvPr>
        </p:nvGraphicFramePr>
        <p:xfrm>
          <a:off x="0" y="2327671"/>
          <a:ext cx="9144000" cy="357080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1"/>
          <p:cNvSpPr>
            <a:spLocks noChangeArrowheads="1"/>
          </p:cNvSpPr>
          <p:nvPr/>
        </p:nvSpPr>
        <p:spPr bwMode="auto">
          <a:xfrm>
            <a:off x="251520" y="6021288"/>
            <a:ext cx="856895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500" i="1" dirty="0" err="1">
                <a:latin typeface="Arial" panose="020B0604020202020204" pitchFamily="34" charset="0"/>
                <a:cs typeface="Arial" panose="020B0604020202020204" pitchFamily="34" charset="0"/>
              </a:rPr>
              <a:t>Nguyễn</a:t>
            </a:r>
            <a:r>
              <a:rPr lang="en-US" sz="1500" i="1" dirty="0">
                <a:latin typeface="Arial" panose="020B0604020202020204" pitchFamily="34" charset="0"/>
                <a:cs typeface="Arial" panose="020B0604020202020204" pitchFamily="34" charset="0"/>
              </a:rPr>
              <a:t> Việt Hùng (2008), “Nghiên cứu mức độ ô nhiễm VK trên bàn tay NVYT  và hiệu quả của </a:t>
            </a:r>
          </a:p>
          <a:p>
            <a:pPr algn="ctr"/>
            <a:r>
              <a:rPr lang="en-US" sz="1500" i="1" dirty="0">
                <a:latin typeface="Arial" panose="020B0604020202020204" pitchFamily="34" charset="0"/>
                <a:cs typeface="Arial" panose="020B0604020202020204" pitchFamily="34" charset="0"/>
              </a:rPr>
              <a:t>một số hóa chất khử khuẩn bàn tay, Tập chí YHLS – Bệnh viện Bạch Mai, Số đặc san </a:t>
            </a:r>
          </a:p>
        </p:txBody>
      </p:sp>
      <p:sp>
        <p:nvSpPr>
          <p:cNvPr id="8" name="Rectangle 8"/>
          <p:cNvSpPr>
            <a:spLocks noChangeArrowheads="1"/>
          </p:cNvSpPr>
          <p:nvPr/>
        </p:nvSpPr>
        <p:spPr bwMode="auto">
          <a:xfrm>
            <a:off x="827584" y="1412776"/>
            <a:ext cx="831641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dirty="0" smtClean="0">
                <a:solidFill>
                  <a:schemeClr val="accent2">
                    <a:lumMod val="75000"/>
                  </a:schemeClr>
                </a:solidFill>
                <a:latin typeface="Arial" panose="020B0604020202020204" pitchFamily="34" charset="0"/>
                <a:cs typeface="Arial" panose="020B0604020202020204" pitchFamily="34" charset="0"/>
              </a:rPr>
              <a:t>Số lượng khuẩn lạc trước và sau VST</a:t>
            </a:r>
            <a:endParaRPr lang="vi-VN" sz="2800" dirty="0">
              <a:solidFill>
                <a:schemeClr val="accent2">
                  <a:lumMod val="75000"/>
                </a:schemeClr>
              </a:solidFill>
              <a:latin typeface="Arial" panose="020B0604020202020204" pitchFamily="34" charset="0"/>
              <a:cs typeface="Arial" panose="020B0604020202020204" pitchFamily="34" charset="0"/>
            </a:endParaRPr>
          </a:p>
        </p:txBody>
      </p:sp>
      <p:sp>
        <p:nvSpPr>
          <p:cNvPr id="3" name="Down Arrow 2"/>
          <p:cNvSpPr/>
          <p:nvPr/>
        </p:nvSpPr>
        <p:spPr>
          <a:xfrm rot="2913425">
            <a:off x="4352522" y="3890809"/>
            <a:ext cx="388415" cy="685069"/>
          </a:xfrm>
          <a:prstGeom prst="downArrow">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40"/>
          <p:cNvSpPr>
            <a:spLocks noChangeArrowheads="1"/>
          </p:cNvSpPr>
          <p:nvPr/>
        </p:nvSpPr>
        <p:spPr bwMode="gray">
          <a:xfrm rot="76022" flipH="1">
            <a:off x="541273" y="1685717"/>
            <a:ext cx="156806" cy="157392"/>
          </a:xfrm>
          <a:prstGeom prst="ellipse">
            <a:avLst/>
          </a:prstGeom>
          <a:gradFill rotWithShape="1">
            <a:gsLst>
              <a:gs pos="0">
                <a:srgbClr val="969696">
                  <a:gamma/>
                  <a:tint val="25490"/>
                  <a:invGamma/>
                </a:srgbClr>
              </a:gs>
              <a:gs pos="100000">
                <a:srgbClr val="969696"/>
              </a:gs>
            </a:gsLst>
            <a:path path="shape">
              <a:fillToRect l="50000" t="50000" r="50000" b="50000"/>
            </a:path>
          </a:gradFill>
          <a:ln w="1905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968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497" y="4653136"/>
            <a:ext cx="2457623" cy="1857375"/>
          </a:xfrm>
          <a:prstGeom prst="rect">
            <a:avLst/>
          </a:prstGeom>
          <a:solidFill>
            <a:srgbClr val="FFFFFF">
              <a:shade val="85000"/>
            </a:srgbClr>
          </a:solidFill>
          <a:ln w="88900" cap="sq">
            <a:noFill/>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3" name="Rounded Rectangle 2"/>
          <p:cNvSpPr/>
          <p:nvPr/>
        </p:nvSpPr>
        <p:spPr bwMode="gray">
          <a:xfrm flipV="1">
            <a:off x="539553" y="2730834"/>
            <a:ext cx="3793254" cy="1828800"/>
          </a:xfrm>
          <a:prstGeom prst="roundRect">
            <a:avLst>
              <a:gd name="adj" fmla="val 5729"/>
            </a:avLst>
          </a:prstGeom>
          <a:gradFill flip="none" rotWithShape="1">
            <a:gsLst>
              <a:gs pos="19000">
                <a:schemeClr val="bg1">
                  <a:alpha val="0"/>
                </a:schemeClr>
              </a:gs>
              <a:gs pos="100000">
                <a:schemeClr val="accent5">
                  <a:alpha val="45000"/>
                </a:schemeClr>
              </a:gs>
            </a:gsLst>
            <a:lin ang="5400000" scaled="1"/>
            <a:tileRect/>
          </a:gradFill>
          <a:ln w="28575">
            <a:gradFill>
              <a:gsLst>
                <a:gs pos="0">
                  <a:schemeClr val="accent5">
                    <a:alpha val="0"/>
                  </a:schemeClr>
                </a:gs>
                <a:gs pos="50000">
                  <a:schemeClr val="accent5">
                    <a:lumMod val="60000"/>
                    <a:lumOff val="40000"/>
                    <a:alpha val="5100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ed Rectangle 6"/>
          <p:cNvSpPr/>
          <p:nvPr/>
        </p:nvSpPr>
        <p:spPr bwMode="gray">
          <a:xfrm flipV="1">
            <a:off x="4480045" y="2730834"/>
            <a:ext cx="3836371" cy="1828800"/>
          </a:xfrm>
          <a:prstGeom prst="roundRect">
            <a:avLst>
              <a:gd name="adj" fmla="val 5729"/>
            </a:avLst>
          </a:prstGeom>
          <a:gradFill flip="none" rotWithShape="1">
            <a:gsLst>
              <a:gs pos="19000">
                <a:schemeClr val="bg1">
                  <a:alpha val="0"/>
                </a:schemeClr>
              </a:gs>
              <a:gs pos="100000">
                <a:schemeClr val="accent5">
                  <a:alpha val="45000"/>
                </a:schemeClr>
              </a:gs>
            </a:gsLst>
            <a:lin ang="5400000" scaled="1"/>
            <a:tileRect/>
          </a:gradFill>
          <a:ln w="28575">
            <a:gradFill>
              <a:gsLst>
                <a:gs pos="0">
                  <a:schemeClr val="accent5">
                    <a:alpha val="0"/>
                  </a:schemeClr>
                </a:gs>
                <a:gs pos="50000">
                  <a:schemeClr val="accent5">
                    <a:lumMod val="60000"/>
                    <a:lumOff val="40000"/>
                    <a:alpha val="5100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ounded Rectangle 25"/>
          <p:cNvSpPr/>
          <p:nvPr/>
        </p:nvSpPr>
        <p:spPr bwMode="gray">
          <a:xfrm>
            <a:off x="971600" y="2348880"/>
            <a:ext cx="2944691" cy="648072"/>
          </a:xfrm>
          <a:prstGeom prst="roundRect">
            <a:avLst>
              <a:gd name="adj" fmla="val 50000"/>
            </a:avLst>
          </a:prstGeom>
          <a:solidFill>
            <a:schemeClr val="accent5"/>
          </a:solidFill>
          <a:ln w="31750">
            <a:noFill/>
          </a:ln>
          <a:effectLst>
            <a:outerShdw blurRad="149987" dist="165100" dir="8460000" algn="ctr">
              <a:srgbClr val="000000">
                <a:alpha val="1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effectLst>
                  <a:glow rad="63500">
                    <a:schemeClr val="accent2">
                      <a:lumMod val="50000"/>
                      <a:alpha val="40000"/>
                    </a:schemeClr>
                  </a:glow>
                </a:effectLst>
                <a:latin typeface="Arial" panose="020B0604020202020204" pitchFamily="34" charset="0"/>
                <a:cs typeface="Arial" panose="020B0604020202020204" pitchFamily="34" charset="0"/>
              </a:rPr>
              <a:t>Rửa tay bằng </a:t>
            </a:r>
            <a:r>
              <a:rPr lang="en-US" sz="19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xà</a:t>
            </a:r>
            <a:r>
              <a:rPr lang="en-US" sz="1900" b="1" dirty="0" smtClean="0">
                <a:effectLst>
                  <a:glow rad="63500">
                    <a:schemeClr val="accent2">
                      <a:lumMod val="50000"/>
                      <a:alpha val="40000"/>
                    </a:schemeClr>
                  </a:glow>
                </a:effectLst>
                <a:latin typeface="Arial" panose="020B0604020202020204" pitchFamily="34" charset="0"/>
                <a:cs typeface="Arial" panose="020B0604020202020204" pitchFamily="34" charset="0"/>
              </a:rPr>
              <a:t> </a:t>
            </a:r>
            <a:r>
              <a:rPr lang="en-US" sz="19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phòng</a:t>
            </a:r>
            <a:r>
              <a:rPr lang="en-US" sz="1900" b="1" dirty="0" smtClean="0">
                <a:effectLst>
                  <a:glow rad="63500">
                    <a:schemeClr val="accent2">
                      <a:lumMod val="50000"/>
                      <a:alpha val="40000"/>
                    </a:schemeClr>
                  </a:glow>
                </a:effectLst>
                <a:latin typeface="Arial" panose="020B0604020202020204" pitchFamily="34" charset="0"/>
                <a:cs typeface="Arial" panose="020B0604020202020204" pitchFamily="34" charset="0"/>
              </a:rPr>
              <a:t> </a:t>
            </a:r>
            <a:r>
              <a:rPr lang="en-US" sz="19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thường</a:t>
            </a:r>
            <a:endParaRPr lang="en-US" sz="1900" b="1" dirty="0">
              <a:effectLst>
                <a:glow rad="63500">
                  <a:schemeClr val="accent2">
                    <a:lumMod val="50000"/>
                    <a:alpha val="40000"/>
                  </a:schemeClr>
                </a:glow>
              </a:effectLst>
              <a:latin typeface="Arial" panose="020B0604020202020204" pitchFamily="34" charset="0"/>
              <a:cs typeface="Arial" panose="020B0604020202020204" pitchFamily="34" charset="0"/>
            </a:endParaRPr>
          </a:p>
        </p:txBody>
      </p:sp>
      <p:sp>
        <p:nvSpPr>
          <p:cNvPr id="27" name="Rounded Rectangle 26"/>
          <p:cNvSpPr/>
          <p:nvPr/>
        </p:nvSpPr>
        <p:spPr bwMode="gray">
          <a:xfrm>
            <a:off x="5019446" y="2348880"/>
            <a:ext cx="2864921" cy="648072"/>
          </a:xfrm>
          <a:prstGeom prst="roundRect">
            <a:avLst>
              <a:gd name="adj" fmla="val 50000"/>
            </a:avLst>
          </a:prstGeom>
          <a:solidFill>
            <a:schemeClr val="accent5"/>
          </a:solidFill>
          <a:ln w="31750">
            <a:noFill/>
          </a:ln>
          <a:effectLst>
            <a:outerShdw blurRad="149987" dist="165100" dir="8460000" algn="ctr">
              <a:srgbClr val="000000">
                <a:alpha val="1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Chà</a:t>
            </a:r>
            <a:r>
              <a:rPr lang="en-US" sz="1900" b="1" dirty="0" smtClean="0">
                <a:effectLst>
                  <a:glow rad="63500">
                    <a:schemeClr val="accent2">
                      <a:lumMod val="50000"/>
                      <a:alpha val="40000"/>
                    </a:schemeClr>
                  </a:glow>
                </a:effectLst>
                <a:latin typeface="Arial" panose="020B0604020202020204" pitchFamily="34" charset="0"/>
                <a:cs typeface="Arial" panose="020B0604020202020204" pitchFamily="34" charset="0"/>
              </a:rPr>
              <a:t> tay </a:t>
            </a:r>
            <a:r>
              <a:rPr lang="en-US" sz="19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bằng</a:t>
            </a:r>
            <a:r>
              <a:rPr lang="en-US" sz="1900" b="1" dirty="0" smtClean="0">
                <a:effectLst>
                  <a:glow rad="63500">
                    <a:schemeClr val="accent2">
                      <a:lumMod val="50000"/>
                      <a:alpha val="40000"/>
                    </a:schemeClr>
                  </a:glow>
                </a:effectLst>
                <a:latin typeface="Arial" panose="020B0604020202020204" pitchFamily="34" charset="0"/>
                <a:cs typeface="Arial" panose="020B0604020202020204" pitchFamily="34" charset="0"/>
              </a:rPr>
              <a:t> dung </a:t>
            </a:r>
            <a:r>
              <a:rPr lang="en-US" sz="19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dịch</a:t>
            </a:r>
            <a:r>
              <a:rPr lang="en-US" sz="1900" b="1" dirty="0" smtClean="0">
                <a:effectLst>
                  <a:glow rad="63500">
                    <a:schemeClr val="accent2">
                      <a:lumMod val="50000"/>
                      <a:alpha val="40000"/>
                    </a:schemeClr>
                  </a:glow>
                </a:effectLst>
                <a:latin typeface="Arial" panose="020B0604020202020204" pitchFamily="34" charset="0"/>
                <a:cs typeface="Arial" panose="020B0604020202020204" pitchFamily="34" charset="0"/>
              </a:rPr>
              <a:t> </a:t>
            </a:r>
            <a:r>
              <a:rPr lang="en-US" sz="19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VST</a:t>
            </a:r>
            <a:r>
              <a:rPr lang="en-US" sz="1900" b="1" dirty="0" smtClean="0">
                <a:effectLst>
                  <a:glow rad="63500">
                    <a:schemeClr val="accent2">
                      <a:lumMod val="50000"/>
                      <a:alpha val="40000"/>
                    </a:schemeClr>
                  </a:glow>
                </a:effectLst>
                <a:latin typeface="Arial" panose="020B0604020202020204" pitchFamily="34" charset="0"/>
                <a:cs typeface="Arial" panose="020B0604020202020204" pitchFamily="34" charset="0"/>
              </a:rPr>
              <a:t> </a:t>
            </a:r>
            <a:r>
              <a:rPr lang="en-US" sz="19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chứa</a:t>
            </a:r>
            <a:r>
              <a:rPr lang="en-US" sz="1900" b="1" dirty="0" smtClean="0">
                <a:effectLst>
                  <a:glow rad="63500">
                    <a:schemeClr val="accent2">
                      <a:lumMod val="50000"/>
                      <a:alpha val="40000"/>
                    </a:schemeClr>
                  </a:glow>
                </a:effectLst>
                <a:latin typeface="Arial" panose="020B0604020202020204" pitchFamily="34" charset="0"/>
                <a:cs typeface="Arial" panose="020B0604020202020204" pitchFamily="34" charset="0"/>
              </a:rPr>
              <a:t> </a:t>
            </a:r>
            <a:r>
              <a:rPr lang="en-US" sz="19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cồn</a:t>
            </a:r>
            <a:endParaRPr lang="en-US" sz="1900" b="1" dirty="0">
              <a:effectLst>
                <a:glow rad="63500">
                  <a:schemeClr val="accent2">
                    <a:lumMod val="50000"/>
                    <a:alpha val="40000"/>
                  </a:schemeClr>
                </a:glow>
              </a:effectLst>
              <a:latin typeface="Arial" panose="020B0604020202020204" pitchFamily="34" charset="0"/>
              <a:cs typeface="Arial" panose="020B0604020202020204" pitchFamily="34" charset="0"/>
            </a:endParaRPr>
          </a:p>
        </p:txBody>
      </p:sp>
      <p:sp>
        <p:nvSpPr>
          <p:cNvPr id="32" name="Rectangle 31"/>
          <p:cNvSpPr/>
          <p:nvPr/>
        </p:nvSpPr>
        <p:spPr bwMode="auto">
          <a:xfrm>
            <a:off x="785098" y="3234462"/>
            <a:ext cx="3392993" cy="430887"/>
          </a:xfrm>
          <a:prstGeom prst="rect">
            <a:avLst/>
          </a:prstGeom>
        </p:spPr>
        <p:txBody>
          <a:bodyPr wrap="square">
            <a:spAutoFit/>
          </a:bodyPr>
          <a:lstStyle/>
          <a:p>
            <a:pPr algn="ctr"/>
            <a:r>
              <a:rPr lang="pt-BR" sz="2200" dirty="0">
                <a:latin typeface="Arial" panose="020B0604020202020204" pitchFamily="34" charset="0"/>
                <a:cs typeface="Arial" panose="020B0604020202020204" pitchFamily="34" charset="0"/>
              </a:rPr>
              <a:t>7 lần/h x 60s/lần x </a:t>
            </a:r>
            <a:r>
              <a:rPr lang="pt-BR" sz="2200" dirty="0" smtClean="0">
                <a:latin typeface="Arial" panose="020B0604020202020204" pitchFamily="34" charset="0"/>
                <a:cs typeface="Arial" panose="020B0604020202020204" pitchFamily="34" charset="0"/>
              </a:rPr>
              <a:t>8h</a:t>
            </a:r>
            <a:endParaRPr lang="pt-BR" sz="2200" dirty="0">
              <a:latin typeface="Arial" panose="020B0604020202020204" pitchFamily="34" charset="0"/>
              <a:cs typeface="Arial" panose="020B0604020202020204" pitchFamily="34" charset="0"/>
            </a:endParaRPr>
          </a:p>
        </p:txBody>
      </p:sp>
      <p:sp>
        <p:nvSpPr>
          <p:cNvPr id="33" name="Rectangle 32"/>
          <p:cNvSpPr/>
          <p:nvPr/>
        </p:nvSpPr>
        <p:spPr bwMode="auto">
          <a:xfrm>
            <a:off x="4617541" y="3234462"/>
            <a:ext cx="3431560" cy="430887"/>
          </a:xfrm>
          <a:prstGeom prst="rect">
            <a:avLst/>
          </a:prstGeom>
        </p:spPr>
        <p:txBody>
          <a:bodyPr wrap="square">
            <a:spAutoFit/>
          </a:bodyPr>
          <a:lstStyle/>
          <a:p>
            <a:pPr algn="ctr"/>
            <a:r>
              <a:rPr lang="pt-BR" sz="2200" dirty="0">
                <a:latin typeface="Arial" panose="020B0604020202020204" pitchFamily="34" charset="0"/>
                <a:cs typeface="Arial" panose="020B0604020202020204" pitchFamily="34" charset="0"/>
              </a:rPr>
              <a:t>7 lần/h x 20s/lần x </a:t>
            </a:r>
            <a:r>
              <a:rPr lang="pt-BR" sz="2200" dirty="0" smtClean="0">
                <a:latin typeface="Arial" panose="020B0604020202020204" pitchFamily="34" charset="0"/>
                <a:cs typeface="Arial" panose="020B0604020202020204" pitchFamily="34" charset="0"/>
              </a:rPr>
              <a:t>8h</a:t>
            </a:r>
            <a:endParaRPr lang="pt-BR" sz="2200" dirty="0">
              <a:latin typeface="Arial" panose="020B0604020202020204" pitchFamily="34" charset="0"/>
              <a:cs typeface="Arial" panose="020B0604020202020204" pitchFamily="34" charset="0"/>
            </a:endParaRPr>
          </a:p>
        </p:txBody>
      </p:sp>
      <p:sp>
        <p:nvSpPr>
          <p:cNvPr id="23" name="Rectangle 6"/>
          <p:cNvSpPr txBox="1">
            <a:spLocks noChangeArrowheads="1"/>
          </p:cNvSpPr>
          <p:nvPr/>
        </p:nvSpPr>
        <p:spPr>
          <a:xfrm>
            <a:off x="790575" y="1484784"/>
            <a:ext cx="8103518" cy="55478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2"/>
                </a:solidFill>
                <a:latin typeface="+mj-lt"/>
                <a:ea typeface="+mj-ea"/>
                <a:cs typeface="+mj-cs"/>
              </a:defRPr>
            </a:lvl1pPr>
          </a:lstStyle>
          <a:p>
            <a:pPr>
              <a:lnSpc>
                <a:spcPct val="80000"/>
              </a:lnSpc>
            </a:pPr>
            <a:r>
              <a:rPr lang="en-US" sz="2800" b="0" dirty="0" smtClean="0">
                <a:solidFill>
                  <a:schemeClr val="accent2">
                    <a:lumMod val="75000"/>
                  </a:schemeClr>
                </a:solidFill>
                <a:latin typeface="Arial" panose="020B0604020202020204" pitchFamily="34" charset="0"/>
                <a:cs typeface="Arial" panose="020B0604020202020204" pitchFamily="34" charset="0"/>
              </a:rPr>
              <a:t>Thời gian dành </a:t>
            </a:r>
            <a:r>
              <a:rPr lang="en-US" sz="2800" b="0" dirty="0" err="1" smtClean="0">
                <a:solidFill>
                  <a:schemeClr val="accent2">
                    <a:lumMod val="75000"/>
                  </a:schemeClr>
                </a:solidFill>
                <a:latin typeface="Arial" panose="020B0604020202020204" pitchFamily="34" charset="0"/>
                <a:cs typeface="Arial" panose="020B0604020202020204" pitchFamily="34" charset="0"/>
              </a:rPr>
              <a:t>cho</a:t>
            </a:r>
            <a:r>
              <a:rPr lang="en-US" sz="2800" b="0" dirty="0" smtClean="0">
                <a:solidFill>
                  <a:schemeClr val="accent2">
                    <a:lumMod val="75000"/>
                  </a:schemeClr>
                </a:solidFill>
                <a:latin typeface="Arial" panose="020B0604020202020204" pitchFamily="34" charset="0"/>
                <a:cs typeface="Arial" panose="020B0604020202020204" pitchFamily="34" charset="0"/>
              </a:rPr>
              <a:t> </a:t>
            </a:r>
            <a:r>
              <a:rPr lang="en-US" sz="2800" b="0" dirty="0" err="1" smtClean="0">
                <a:solidFill>
                  <a:schemeClr val="accent2">
                    <a:lumMod val="75000"/>
                  </a:schemeClr>
                </a:solidFill>
                <a:latin typeface="Arial" panose="020B0604020202020204" pitchFamily="34" charset="0"/>
                <a:cs typeface="Arial" panose="020B0604020202020204" pitchFamily="34" charset="0"/>
              </a:rPr>
              <a:t>VST</a:t>
            </a:r>
            <a:r>
              <a:rPr lang="en-US" sz="2800" b="0" dirty="0" smtClean="0">
                <a:solidFill>
                  <a:schemeClr val="accent2">
                    <a:lumMod val="75000"/>
                  </a:schemeClr>
                </a:solidFill>
                <a:latin typeface="Arial" panose="020B0604020202020204" pitchFamily="34" charset="0"/>
                <a:cs typeface="Arial" panose="020B0604020202020204" pitchFamily="34" charset="0"/>
              </a:rPr>
              <a:t> 1 YT /ca làm việc 8h</a:t>
            </a:r>
            <a:endParaRPr lang="en-US" sz="2800" b="0" dirty="0">
              <a:solidFill>
                <a:schemeClr val="accent2">
                  <a:lumMod val="75000"/>
                </a:schemeClr>
              </a:solidFill>
              <a:latin typeface="Arial" panose="020B0604020202020204" pitchFamily="34" charset="0"/>
              <a:cs typeface="Arial" panose="020B0604020202020204" pitchFamily="34" charset="0"/>
            </a:endParaRPr>
          </a:p>
        </p:txBody>
      </p:sp>
      <p:sp>
        <p:nvSpPr>
          <p:cNvPr id="37" name="Oval 40"/>
          <p:cNvSpPr>
            <a:spLocks noChangeArrowheads="1"/>
          </p:cNvSpPr>
          <p:nvPr/>
        </p:nvSpPr>
        <p:spPr bwMode="gray">
          <a:xfrm rot="76022" flipH="1">
            <a:off x="541273" y="1685717"/>
            <a:ext cx="156806" cy="157392"/>
          </a:xfrm>
          <a:prstGeom prst="ellipse">
            <a:avLst/>
          </a:prstGeom>
          <a:gradFill rotWithShape="1">
            <a:gsLst>
              <a:gs pos="0">
                <a:srgbClr val="969696">
                  <a:gamma/>
                  <a:tint val="25490"/>
                  <a:invGamma/>
                </a:srgbClr>
              </a:gs>
              <a:gs pos="100000">
                <a:srgbClr val="969696"/>
              </a:gs>
            </a:gsLst>
            <a:path path="shape">
              <a:fillToRect l="50000" t="50000" r="50000" b="50000"/>
            </a:path>
          </a:gradFill>
          <a:ln w="1905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39"/>
          <p:cNvSpPr/>
          <p:nvPr/>
        </p:nvSpPr>
        <p:spPr bwMode="gray">
          <a:xfrm>
            <a:off x="1699317" y="4003903"/>
            <a:ext cx="1648547" cy="1059359"/>
          </a:xfrm>
          <a:prstGeom prst="ellipse">
            <a:avLst/>
          </a:prstGeom>
          <a:gradFill flip="none" rotWithShape="1">
            <a:gsLst>
              <a:gs pos="0">
                <a:schemeClr val="accent5"/>
              </a:gs>
              <a:gs pos="100000">
                <a:schemeClr val="accent5">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lvl="0" algn="ctr">
              <a:defRPr/>
            </a:pPr>
            <a:r>
              <a:rPr lang="en-US" sz="2400" b="1" kern="0" dirty="0" smtClean="0">
                <a:solidFill>
                  <a:srgbClr val="FFFFFF"/>
                </a:solidFill>
                <a:latin typeface="Arial" panose="020B0604020202020204" pitchFamily="34" charset="0"/>
                <a:cs typeface="Arial" panose="020B0604020202020204" pitchFamily="34" charset="0"/>
              </a:rPr>
              <a:t>56 phút</a:t>
            </a:r>
            <a:endParaRPr lang="en-US" sz="2400" b="1" kern="0" dirty="0">
              <a:solidFill>
                <a:srgbClr val="FFFFFF"/>
              </a:solidFill>
              <a:latin typeface="Arial" panose="020B0604020202020204" pitchFamily="34" charset="0"/>
              <a:cs typeface="Arial" panose="020B0604020202020204" pitchFamily="34" charset="0"/>
            </a:endParaRPr>
          </a:p>
        </p:txBody>
      </p:sp>
      <p:sp>
        <p:nvSpPr>
          <p:cNvPr id="41" name="Oval 40"/>
          <p:cNvSpPr/>
          <p:nvPr/>
        </p:nvSpPr>
        <p:spPr bwMode="gray">
          <a:xfrm>
            <a:off x="5580112" y="4005064"/>
            <a:ext cx="1676901" cy="1008532"/>
          </a:xfrm>
          <a:prstGeom prst="ellipse">
            <a:avLst/>
          </a:prstGeom>
          <a:gradFill flip="none" rotWithShape="1">
            <a:gsLst>
              <a:gs pos="0">
                <a:schemeClr val="accent4"/>
              </a:gs>
              <a:gs pos="100000">
                <a:schemeClr val="accent4">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algn="ctr">
              <a:defRPr/>
            </a:pPr>
            <a:r>
              <a:rPr lang="en-US" sz="2400" b="1" kern="0" dirty="0" smtClean="0">
                <a:solidFill>
                  <a:srgbClr val="FFFFFF"/>
                </a:solidFill>
                <a:latin typeface="Arial" panose="020B0604020202020204" pitchFamily="34" charset="0"/>
                <a:cs typeface="Arial" panose="020B0604020202020204" pitchFamily="34" charset="0"/>
              </a:rPr>
              <a:t>18 phút</a:t>
            </a:r>
            <a:endParaRPr lang="en-US" sz="2400" b="1" kern="0" dirty="0">
              <a:solidFill>
                <a:srgbClr val="FFFFFF"/>
              </a:solidFill>
              <a:latin typeface="Arial" panose="020B0604020202020204" pitchFamily="34" charset="0"/>
              <a:cs typeface="Arial" panose="020B0604020202020204" pitchFamily="34" charset="0"/>
            </a:endParaRPr>
          </a:p>
        </p:txBody>
      </p:sp>
      <p:sp>
        <p:nvSpPr>
          <p:cNvPr id="43" name="Rectangle 2"/>
          <p:cNvSpPr>
            <a:spLocks noGrp="1" noChangeArrowheads="1"/>
          </p:cNvSpPr>
          <p:nvPr>
            <p:ph type="title"/>
          </p:nvPr>
        </p:nvSpPr>
        <p:spPr bwMode="gray">
          <a:xfrm>
            <a:off x="616705" y="119327"/>
            <a:ext cx="7924800" cy="868362"/>
          </a:xfrm>
        </p:spPr>
        <p:txBody>
          <a:bodyPr>
            <a:normAutofit/>
          </a:bodyPr>
          <a:lstStyle/>
          <a:p>
            <a:r>
              <a:rPr lang="en-US" sz="3600" u="sng" dirty="0">
                <a:latin typeface="Arial" panose="020B0604020202020204" pitchFamily="34" charset="0"/>
                <a:cs typeface="Arial" panose="020B0604020202020204" pitchFamily="34" charset="0"/>
              </a:rPr>
              <a:t>VỆ SINH TAY THƯỜNG QUY</a:t>
            </a:r>
            <a:endParaRPr lang="en-US" sz="3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7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randombar(horizontal)">
                                      <p:cBhvr>
                                        <p:cTn id="29" dur="500"/>
                                        <p:tgtEl>
                                          <p:spTgt spid="4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32" grpId="0"/>
      <p:bldP spid="33" grpId="0"/>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normAutofit/>
          </a:bodyPr>
          <a:lstStyle/>
          <a:p>
            <a:r>
              <a:rPr lang="en-US" sz="3400" u="sng" dirty="0" smtClean="0">
                <a:latin typeface="Arial" panose="020B0604020202020204" pitchFamily="34" charset="0"/>
                <a:cs typeface="Arial" panose="020B0604020202020204" pitchFamily="34" charset="0"/>
              </a:rPr>
              <a:t>CÁC THỜI ĐIỂM VỆ SINH TAY</a:t>
            </a:r>
            <a:endParaRPr lang="en-US" sz="3400" u="sng"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20080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633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5 Moments_1-03"/>
          <p:cNvPicPr>
            <a:picLocks noChangeAspect="1" noChangeArrowheads="1"/>
          </p:cNvPicPr>
          <p:nvPr/>
        </p:nvPicPr>
        <p:blipFill>
          <a:blip r:embed="rId2" cstate="print">
            <a:extLst>
              <a:ext uri="{28A0092B-C50C-407E-A947-70E740481C1C}">
                <a14:useLocalDpi xmlns:a14="http://schemas.microsoft.com/office/drawing/2010/main" val="0"/>
              </a:ext>
            </a:extLst>
          </a:blip>
          <a:srcRect l="5138" t="26762" r="72366" b="47681"/>
          <a:stretch>
            <a:fillRect/>
          </a:stretch>
        </p:blipFill>
        <p:spPr bwMode="auto">
          <a:xfrm>
            <a:off x="172789" y="2497832"/>
            <a:ext cx="14287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5 Moments_PATIENTS-03"/>
          <p:cNvPicPr>
            <a:picLocks noChangeAspect="1" noChangeArrowheads="1"/>
          </p:cNvPicPr>
          <p:nvPr/>
        </p:nvPicPr>
        <p:blipFill>
          <a:blip r:embed="rId3" cstate="print">
            <a:extLst>
              <a:ext uri="{28A0092B-C50C-407E-A947-70E740481C1C}">
                <a14:useLocalDpi xmlns:a14="http://schemas.microsoft.com/office/drawing/2010/main" val="0"/>
              </a:ext>
            </a:extLst>
          </a:blip>
          <a:srcRect l="16451" t="7198" r="26105" b="15318"/>
          <a:stretch>
            <a:fillRect/>
          </a:stretch>
        </p:blipFill>
        <p:spPr bwMode="auto">
          <a:xfrm>
            <a:off x="779214" y="2035968"/>
            <a:ext cx="3648075" cy="3697288"/>
          </a:xfrm>
          <a:prstGeom prst="rect">
            <a:avLst/>
          </a:prstGeom>
          <a:noFill/>
          <a:extLst>
            <a:ext uri="{909E8E84-426E-40DD-AFC4-6F175D3DCCD1}">
              <a14:hiddenFill xmlns:a14="http://schemas.microsoft.com/office/drawing/2010/main">
                <a:solidFill>
                  <a:srgbClr val="FFFFFF"/>
                </a:solidFill>
              </a14:hiddenFill>
            </a:ext>
          </a:extLst>
        </p:spPr>
      </p:pic>
      <p:sp>
        <p:nvSpPr>
          <p:cNvPr id="48" name="Title 47"/>
          <p:cNvSpPr>
            <a:spLocks noGrp="1"/>
          </p:cNvSpPr>
          <p:nvPr>
            <p:ph type="title"/>
          </p:nvPr>
        </p:nvSpPr>
        <p:spPr/>
        <p:txBody>
          <a:bodyPr>
            <a:normAutofit/>
          </a:bodyPr>
          <a:lstStyle/>
          <a:p>
            <a:r>
              <a:rPr lang="en-US" sz="3400" u="sng" dirty="0" smtClean="0">
                <a:latin typeface="Arial" panose="020B0604020202020204" pitchFamily="34" charset="0"/>
                <a:cs typeface="Arial" panose="020B0604020202020204" pitchFamily="34" charset="0"/>
              </a:rPr>
              <a:t>CÁC THỜI ĐIỂM VỆ SINH TAY</a:t>
            </a:r>
            <a:endParaRPr lang="en-US" sz="3400" u="sng" dirty="0">
              <a:latin typeface="Arial" panose="020B0604020202020204" pitchFamily="34" charset="0"/>
              <a:cs typeface="Arial" panose="020B0604020202020204" pitchFamily="34" charset="0"/>
            </a:endParaRPr>
          </a:p>
        </p:txBody>
      </p:sp>
      <p:sp>
        <p:nvSpPr>
          <p:cNvPr id="38" name="Rounded Rectangle 37"/>
          <p:cNvSpPr/>
          <p:nvPr/>
        </p:nvSpPr>
        <p:spPr bwMode="gray">
          <a:xfrm>
            <a:off x="971600" y="1285410"/>
            <a:ext cx="6552728" cy="330145"/>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Chỉ định 1:  Trước khi động chạm vào BN</a:t>
            </a:r>
            <a:endParaRPr lang="en-US" sz="24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5" name="Text Box 2"/>
          <p:cNvSpPr txBox="1">
            <a:spLocks noChangeArrowheads="1"/>
          </p:cNvSpPr>
          <p:nvPr/>
        </p:nvSpPr>
        <p:spPr bwMode="auto">
          <a:xfrm>
            <a:off x="4586039" y="2094706"/>
            <a:ext cx="4162425" cy="2566987"/>
          </a:xfrm>
          <a:prstGeom prst="rect">
            <a:avLst/>
          </a:prstGeom>
          <a:solidFill>
            <a:schemeClr val="accent2"/>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1"/>
              </a:buClr>
              <a:buFont typeface="Wingdings" panose="05000000000000000000" pitchFamily="2" charset="2"/>
              <a:buNone/>
            </a:pPr>
            <a:r>
              <a:rPr lang="en-GB" sz="1600" b="1" dirty="0">
                <a:solidFill>
                  <a:schemeClr val="bg1"/>
                </a:solidFill>
              </a:rPr>
              <a:t>M</a:t>
            </a:r>
            <a:r>
              <a:rPr lang="en-GB" b="1" dirty="0">
                <a:solidFill>
                  <a:schemeClr val="bg1"/>
                </a:solidFill>
              </a:rPr>
              <a:t>ột số ví dụ:</a:t>
            </a:r>
            <a:endParaRPr lang="en-GB" sz="1600" b="1" dirty="0">
              <a:solidFill>
                <a:schemeClr val="bg1"/>
              </a:solidFill>
            </a:endParaRPr>
          </a:p>
          <a:p>
            <a:pPr eaLnBrk="1" hangingPunct="1">
              <a:spcBef>
                <a:spcPct val="50000"/>
              </a:spcBef>
              <a:buClr>
                <a:schemeClr val="accent1"/>
              </a:buClr>
              <a:buFont typeface="Wingdings" panose="05000000000000000000" pitchFamily="2" charset="2"/>
              <a:buChar char="§"/>
            </a:pPr>
            <a:r>
              <a:rPr lang="en-GB" dirty="0">
                <a:solidFill>
                  <a:schemeClr val="bg1"/>
                </a:solidFill>
              </a:rPr>
              <a:t>Bắt tay, vuốt trán trẻ </a:t>
            </a:r>
          </a:p>
          <a:p>
            <a:pPr eaLnBrk="1" hangingPunct="1">
              <a:spcBef>
                <a:spcPct val="50000"/>
              </a:spcBef>
              <a:buClr>
                <a:schemeClr val="accent1"/>
              </a:buClr>
              <a:buFont typeface="Wingdings" panose="05000000000000000000" pitchFamily="2" charset="2"/>
              <a:buChar char="§"/>
            </a:pPr>
            <a:r>
              <a:rPr lang="en-GB" dirty="0">
                <a:solidFill>
                  <a:schemeClr val="bg1"/>
                </a:solidFill>
              </a:rPr>
              <a:t>Giúp BN đi lại, tắm cho BN, massage cho BN</a:t>
            </a:r>
          </a:p>
          <a:p>
            <a:pPr eaLnBrk="1" hangingPunct="1">
              <a:spcBef>
                <a:spcPct val="50000"/>
              </a:spcBef>
              <a:buClr>
                <a:schemeClr val="accent1"/>
              </a:buClr>
              <a:buFont typeface="Wingdings" panose="05000000000000000000" pitchFamily="2" charset="2"/>
              <a:buChar char="§"/>
            </a:pPr>
            <a:r>
              <a:rPr lang="en-GB" dirty="0">
                <a:solidFill>
                  <a:schemeClr val="bg1"/>
                </a:solidFill>
              </a:rPr>
              <a:t>Cho BN thở oxy qua mask</a:t>
            </a:r>
          </a:p>
          <a:p>
            <a:pPr eaLnBrk="1" hangingPunct="1">
              <a:spcBef>
                <a:spcPct val="50000"/>
              </a:spcBef>
              <a:buClr>
                <a:schemeClr val="accent1"/>
              </a:buClr>
              <a:buFont typeface="Wingdings" panose="05000000000000000000" pitchFamily="2" charset="2"/>
              <a:buChar char="§"/>
            </a:pPr>
            <a:r>
              <a:rPr lang="en-GB" dirty="0">
                <a:solidFill>
                  <a:schemeClr val="bg1"/>
                </a:solidFill>
              </a:rPr>
              <a:t>Bắt mạch, đo huyết áp, nghe phổi, khám bụng, ghi điện tâm đồ </a:t>
            </a:r>
          </a:p>
        </p:txBody>
      </p:sp>
    </p:spTree>
    <p:extLst>
      <p:ext uri="{BB962C8B-B14F-4D97-AF65-F5344CB8AC3E}">
        <p14:creationId xmlns:p14="http://schemas.microsoft.com/office/powerpoint/2010/main" val="42686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pPr algn="ctr"/>
            <a:r>
              <a:rPr lang="en-US" sz="3400" u="sng" dirty="0" err="1" smtClean="0">
                <a:latin typeface="Arial" panose="020B0604020202020204" pitchFamily="34" charset="0"/>
                <a:cs typeface="Arial" panose="020B0604020202020204" pitchFamily="34" charset="0"/>
              </a:rPr>
              <a:t>NỘI</a:t>
            </a:r>
            <a:r>
              <a:rPr lang="en-US" sz="3400" u="sng" dirty="0" smtClean="0">
                <a:latin typeface="Arial" panose="020B0604020202020204" pitchFamily="34" charset="0"/>
                <a:cs typeface="Arial" panose="020B0604020202020204" pitchFamily="34" charset="0"/>
              </a:rPr>
              <a:t> DUNG </a:t>
            </a:r>
            <a:r>
              <a:rPr lang="en-US" sz="3400" u="sng" dirty="0" err="1" smtClean="0">
                <a:latin typeface="Arial" panose="020B0604020202020204" pitchFamily="34" charset="0"/>
                <a:cs typeface="Arial" panose="020B0604020202020204" pitchFamily="34" charset="0"/>
              </a:rPr>
              <a:t>HƯỚNG</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DẪN</a:t>
            </a:r>
            <a:endParaRPr lang="en-US" sz="3400" u="sng" dirty="0">
              <a:latin typeface="Arial" panose="020B0604020202020204" pitchFamily="34" charset="0"/>
              <a:cs typeface="Arial" panose="020B0604020202020204" pitchFamily="34" charset="0"/>
            </a:endParaRPr>
          </a:p>
        </p:txBody>
      </p:sp>
      <p:sp>
        <p:nvSpPr>
          <p:cNvPr id="20" name="Rectangle 19"/>
          <p:cNvSpPr/>
          <p:nvPr/>
        </p:nvSpPr>
        <p:spPr>
          <a:xfrm>
            <a:off x="251520" y="1628800"/>
            <a:ext cx="7483172" cy="461665"/>
          </a:xfrm>
          <a:prstGeom prst="rect">
            <a:avLst/>
          </a:prstGeom>
          <a:effectLst/>
        </p:spPr>
        <p:txBody>
          <a:bodyPr wrap="square">
            <a:spAutoFit/>
          </a:bodyPr>
          <a:lstStyle/>
          <a:p>
            <a:pPr rtl="0"/>
            <a:r>
              <a:rPr lang="en-US" sz="2400" b="1" dirty="0" err="1" smtClean="0">
                <a:latin typeface="Arial"/>
              </a:rPr>
              <a:t>Gồm</a:t>
            </a:r>
            <a:r>
              <a:rPr lang="en-US" sz="2400" b="1" dirty="0" smtClean="0">
                <a:latin typeface="Arial"/>
              </a:rPr>
              <a:t> 3 </a:t>
            </a:r>
            <a:r>
              <a:rPr lang="en-US" sz="2400" b="1" dirty="0" err="1" smtClean="0">
                <a:latin typeface="Arial"/>
              </a:rPr>
              <a:t>phần</a:t>
            </a:r>
            <a:r>
              <a:rPr lang="en-US" sz="2400" b="1" dirty="0" smtClean="0">
                <a:latin typeface="Arial"/>
              </a:rPr>
              <a:t> </a:t>
            </a:r>
            <a:r>
              <a:rPr lang="en-US" sz="2400" b="1" dirty="0" err="1" smtClean="0">
                <a:latin typeface="Arial"/>
              </a:rPr>
              <a:t>chính</a:t>
            </a:r>
            <a:r>
              <a:rPr lang="en-US" sz="2400" b="1" kern="1200" dirty="0" smtClean="0">
                <a:latin typeface="Arial"/>
                <a:ea typeface="+mn-ea"/>
              </a:rPr>
              <a:t>:</a:t>
            </a:r>
            <a:endParaRPr lang="en-US" sz="2400" b="1" kern="1200" dirty="0">
              <a:latin typeface="Arial"/>
              <a:ea typeface="+mn-ea"/>
            </a:endParaRPr>
          </a:p>
        </p:txBody>
      </p:sp>
      <p:sp>
        <p:nvSpPr>
          <p:cNvPr id="21" name="Rounded Rectangle 20"/>
          <p:cNvSpPr/>
          <p:nvPr/>
        </p:nvSpPr>
        <p:spPr bwMode="gray">
          <a:xfrm>
            <a:off x="251520" y="2374128"/>
            <a:ext cx="8359080" cy="838848"/>
          </a:xfrm>
          <a:prstGeom prst="roundRect">
            <a:avLst>
              <a:gd name="adj" fmla="val 50000"/>
            </a:avLst>
          </a:prstGeom>
          <a:gradFill rotWithShape="1">
            <a:gsLst>
              <a:gs pos="0">
                <a:schemeClr val="accent1">
                  <a:lumMod val="60000"/>
                  <a:lumOff val="40000"/>
                </a:schemeClr>
              </a:gs>
              <a:gs pos="49000">
                <a:schemeClr val="accent1"/>
              </a:gs>
              <a:gs pos="49100">
                <a:schemeClr val="accent1">
                  <a:lumMod val="75000"/>
                </a:schemeClr>
              </a:gs>
              <a:gs pos="92000">
                <a:schemeClr val="accent1"/>
              </a:gs>
              <a:gs pos="100000">
                <a:schemeClr val="accent1">
                  <a:lumMod val="60000"/>
                  <a:lumOff val="40000"/>
                </a:schemeClr>
              </a:gs>
            </a:gsLst>
            <a:lin ang="5400000" scaled="1"/>
          </a:gradFill>
          <a:ln>
            <a:noFill/>
          </a:ln>
          <a:effectLst>
            <a:outerShdw blurRad="50800" dist="38100" dir="5400000" algn="t" rotWithShape="0">
              <a:prstClr val="black">
                <a:alpha val="40000"/>
              </a:prstClr>
            </a:outerShdw>
          </a:effectLst>
          <a:scene3d>
            <a:camera prst="orthographicFront" fov="0">
              <a:rot lat="0" lon="0" rev="0"/>
            </a:camera>
            <a:lightRig rig="contrasting" dir="t">
              <a:rot lat="0" lon="0" rev="1500000"/>
            </a:lightRig>
          </a:scene3d>
          <a:sp3d extrusionH="127000" prstMaterial="powder">
            <a:bevelT w="50800" h="63500"/>
          </a:sp3d>
        </p:spPr>
        <p:txBody>
          <a:bodyPr rtlCol="0" anchor="ctr"/>
          <a:lstStyle/>
          <a:p>
            <a:pPr algn="ctr">
              <a:defRPr/>
            </a:pPr>
            <a:endParaRPr lang="en-US" sz="2400" kern="0" dirty="0" smtClean="0">
              <a:solidFill>
                <a:sysClr val="window" lastClr="FFFFFF"/>
              </a:solidFill>
              <a:latin typeface="Calibri"/>
            </a:endParaRPr>
          </a:p>
        </p:txBody>
      </p:sp>
      <p:sp>
        <p:nvSpPr>
          <p:cNvPr id="23" name="Rounded Rectangle 22"/>
          <p:cNvSpPr/>
          <p:nvPr/>
        </p:nvSpPr>
        <p:spPr bwMode="gray">
          <a:xfrm>
            <a:off x="1068761" y="2444563"/>
            <a:ext cx="7247655" cy="618552"/>
          </a:xfrm>
          <a:prstGeom prst="roundRect">
            <a:avLst>
              <a:gd name="adj" fmla="val 50000"/>
            </a:avLst>
          </a:prstGeom>
          <a:solidFill>
            <a:srgbClr val="FFFFFF"/>
          </a:solidFill>
          <a:ln>
            <a:noFill/>
          </a:ln>
          <a:effectLst/>
          <a:scene3d>
            <a:camera prst="orthographicFront" fov="0">
              <a:rot lat="0" lon="0" rev="0"/>
            </a:camera>
            <a:lightRig rig="contrasting" dir="t">
              <a:rot lat="0" lon="0" rev="1500000"/>
            </a:lightRig>
          </a:scene3d>
          <a:sp3d extrusionH="127000" prstMaterial="powder">
            <a:bevelT w="50800" h="63500"/>
          </a:sp3d>
        </p:spPr>
        <p:txBody>
          <a:bodyPr tIns="45720" bIns="45720" rtlCol="0" anchor="ctr"/>
          <a:lstStyle/>
          <a:p>
            <a:r>
              <a:rPr lang="en-US" sz="2400" b="1" dirty="0" err="1" smtClean="0">
                <a:cs typeface="Arial" pitchFamily="34" charset="0"/>
              </a:rPr>
              <a:t>Đặt</a:t>
            </a:r>
            <a:r>
              <a:rPr lang="en-US" sz="2400" b="1" dirty="0" smtClean="0">
                <a:cs typeface="Arial" pitchFamily="34" charset="0"/>
              </a:rPr>
              <a:t> </a:t>
            </a:r>
            <a:r>
              <a:rPr lang="en-US" sz="2400" b="1" dirty="0" err="1" smtClean="0">
                <a:cs typeface="Arial" pitchFamily="34" charset="0"/>
              </a:rPr>
              <a:t>vấn</a:t>
            </a:r>
            <a:r>
              <a:rPr lang="en-US" sz="2400" b="1" dirty="0" smtClean="0">
                <a:cs typeface="Arial" pitchFamily="34" charset="0"/>
              </a:rPr>
              <a:t> </a:t>
            </a:r>
            <a:r>
              <a:rPr lang="en-US" sz="2400" b="1" dirty="0" err="1" smtClean="0">
                <a:cs typeface="Arial" pitchFamily="34" charset="0"/>
              </a:rPr>
              <a:t>đề</a:t>
            </a:r>
            <a:r>
              <a:rPr lang="en-US" sz="2400" b="1" dirty="0" smtClean="0">
                <a:cs typeface="Arial" pitchFamily="34" charset="0"/>
              </a:rPr>
              <a:t>: </a:t>
            </a:r>
            <a:r>
              <a:rPr lang="en-US" sz="2400" b="1" dirty="0" err="1" smtClean="0">
                <a:cs typeface="Arial" pitchFamily="34" charset="0"/>
              </a:rPr>
              <a:t>M</a:t>
            </a:r>
            <a:r>
              <a:rPr lang="en-US" sz="2400" b="1" dirty="0" err="1" smtClean="0">
                <a:solidFill>
                  <a:srgbClr val="000000"/>
                </a:solidFill>
                <a:cs typeface="Arial" pitchFamily="34" charset="0"/>
              </a:rPr>
              <a:t>ục</a:t>
            </a:r>
            <a:r>
              <a:rPr lang="en-US" sz="2400" b="1" dirty="0" smtClean="0">
                <a:solidFill>
                  <a:srgbClr val="000000"/>
                </a:solidFill>
                <a:cs typeface="Arial" pitchFamily="34" charset="0"/>
              </a:rPr>
              <a:t> đích, tầm quan trọng của vệ sinh tay (</a:t>
            </a:r>
            <a:r>
              <a:rPr lang="en-US" sz="2400" b="1" dirty="0" err="1" smtClean="0">
                <a:solidFill>
                  <a:srgbClr val="000000"/>
                </a:solidFill>
                <a:cs typeface="Arial" pitchFamily="34" charset="0"/>
              </a:rPr>
              <a:t>VST</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và</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phạm</a:t>
            </a:r>
            <a:r>
              <a:rPr lang="en-US" sz="2400" b="1" dirty="0" smtClean="0">
                <a:solidFill>
                  <a:srgbClr val="000000"/>
                </a:solidFill>
                <a:cs typeface="Arial" pitchFamily="34" charset="0"/>
              </a:rPr>
              <a:t> vi </a:t>
            </a:r>
            <a:r>
              <a:rPr lang="en-US" sz="2400" b="1" dirty="0" err="1" smtClean="0">
                <a:solidFill>
                  <a:srgbClr val="000000"/>
                </a:solidFill>
                <a:cs typeface="Arial" pitchFamily="34" charset="0"/>
              </a:rPr>
              <a:t>áp</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dụng</a:t>
            </a:r>
            <a:endParaRPr lang="en-US" sz="2400" b="1" dirty="0" smtClean="0">
              <a:solidFill>
                <a:srgbClr val="000000"/>
              </a:solidFill>
              <a:cs typeface="Arial" pitchFamily="34" charset="0"/>
            </a:endParaRPr>
          </a:p>
        </p:txBody>
      </p:sp>
      <p:sp>
        <p:nvSpPr>
          <p:cNvPr id="24" name="Oval 23"/>
          <p:cNvSpPr/>
          <p:nvPr/>
        </p:nvSpPr>
        <p:spPr bwMode="gray">
          <a:xfrm>
            <a:off x="539552" y="2467744"/>
            <a:ext cx="457200" cy="457200"/>
          </a:xfrm>
          <a:prstGeom prst="ellipse">
            <a:avLst/>
          </a:prstGeom>
          <a:gradFill flip="none" rotWithShape="1">
            <a:gsLst>
              <a:gs pos="0">
                <a:srgbClr val="B2B2B2"/>
              </a:gs>
              <a:gs pos="54000">
                <a:srgbClr val="FFFFFF"/>
              </a:gs>
              <a:gs pos="100000">
                <a:srgbClr val="B2B2B2"/>
              </a:gs>
            </a:gsLst>
            <a:lin ang="5400000" scaled="1"/>
            <a:tileRect/>
          </a:gradFill>
          <a:ln>
            <a:solidFill>
              <a:srgbClr val="EAEAEA"/>
            </a:solidFill>
          </a:ln>
          <a:effectLst>
            <a:outerShdw blurRad="39000" dist="25400" dir="5400000" rotWithShape="0">
              <a:srgbClr val="000000">
                <a:alpha val="30000"/>
              </a:srgbClr>
            </a:outerShdw>
          </a:effectLst>
          <a:scene3d>
            <a:camera prst="orthographicFront">
              <a:rot lat="0" lon="0" rev="0"/>
            </a:camera>
            <a:lightRig rig="contrasting" dir="t">
              <a:rot lat="0" lon="0" rev="1500000"/>
            </a:lightRig>
          </a:scene3d>
          <a:sp3d prstMaterial="powder">
            <a:bevelT w="82550" h="1333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25" name="Oval 24"/>
          <p:cNvSpPr/>
          <p:nvPr/>
        </p:nvSpPr>
        <p:spPr bwMode="gray">
          <a:xfrm>
            <a:off x="611560" y="2492896"/>
            <a:ext cx="378199" cy="378199"/>
          </a:xfrm>
          <a:prstGeom prst="ellipse">
            <a:avLst/>
          </a:prstGeom>
          <a:gradFill flip="none" rotWithShape="1">
            <a:gsLst>
              <a:gs pos="0">
                <a:schemeClr val="accent1"/>
              </a:gs>
              <a:gs pos="100000">
                <a:schemeClr val="accent1">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algn="ctr">
              <a:defRPr/>
            </a:pPr>
            <a:r>
              <a:rPr lang="en-US" sz="2400" b="1" kern="0" dirty="0" smtClean="0">
                <a:solidFill>
                  <a:srgbClr val="FFFFFF"/>
                </a:solidFill>
              </a:rPr>
              <a:t>1</a:t>
            </a:r>
            <a:endParaRPr lang="en-US" sz="2400" b="1" kern="0" dirty="0">
              <a:solidFill>
                <a:srgbClr val="FFFFFF"/>
              </a:solidFill>
            </a:endParaRPr>
          </a:p>
        </p:txBody>
      </p:sp>
      <p:sp>
        <p:nvSpPr>
          <p:cNvPr id="26" name="Rounded Rectangle 25"/>
          <p:cNvSpPr/>
          <p:nvPr/>
        </p:nvSpPr>
        <p:spPr bwMode="gray">
          <a:xfrm>
            <a:off x="989759" y="3406705"/>
            <a:ext cx="7620841" cy="814383"/>
          </a:xfrm>
          <a:prstGeom prst="roundRect">
            <a:avLst>
              <a:gd name="adj" fmla="val 50000"/>
            </a:avLst>
          </a:prstGeom>
          <a:gradFill rotWithShape="1">
            <a:gsLst>
              <a:gs pos="0">
                <a:schemeClr val="accent2">
                  <a:lumMod val="60000"/>
                  <a:lumOff val="40000"/>
                </a:schemeClr>
              </a:gs>
              <a:gs pos="49000">
                <a:schemeClr val="accent2"/>
              </a:gs>
              <a:gs pos="49100">
                <a:schemeClr val="accent2">
                  <a:lumMod val="75000"/>
                </a:schemeClr>
              </a:gs>
              <a:gs pos="92000">
                <a:schemeClr val="accent2"/>
              </a:gs>
              <a:gs pos="100000">
                <a:schemeClr val="accent2">
                  <a:lumMod val="60000"/>
                  <a:lumOff val="40000"/>
                </a:schemeClr>
              </a:gs>
            </a:gsLst>
            <a:lin ang="5400000" scaled="1"/>
          </a:gradFill>
          <a:ln>
            <a:noFill/>
          </a:ln>
          <a:effectLst>
            <a:outerShdw blurRad="50800" dist="38100" dir="5400000" algn="t" rotWithShape="0">
              <a:prstClr val="black">
                <a:alpha val="40000"/>
              </a:prstClr>
            </a:outerShdw>
          </a:effectLst>
          <a:scene3d>
            <a:camera prst="orthographicFront" fov="0">
              <a:rot lat="0" lon="0" rev="0"/>
            </a:camera>
            <a:lightRig rig="contrasting" dir="t">
              <a:rot lat="0" lon="0" rev="1500000"/>
            </a:lightRig>
          </a:scene3d>
          <a:sp3d extrusionH="127000" prstMaterial="powder">
            <a:bevelT w="50800" h="63500"/>
          </a:sp3d>
        </p:spPr>
        <p:txBody>
          <a:bodyPr rtlCol="0" anchor="ctr"/>
          <a:lstStyle/>
          <a:p>
            <a:pPr marR="0" lvl="0" indent="0" algn="ctr" fontAlgn="auto">
              <a:lnSpc>
                <a:spcPct val="100000"/>
              </a:lnSpc>
              <a:spcBef>
                <a:spcPts val="0"/>
              </a:spcBef>
              <a:spcAft>
                <a:spcPts val="0"/>
              </a:spcAft>
              <a:buClrTx/>
              <a:buSzTx/>
              <a:buFontTx/>
              <a:buNone/>
              <a:tabLst/>
              <a:defRPr/>
            </a:pPr>
            <a:endParaRPr lang="en-US" sz="2400" kern="0" dirty="0" smtClean="0">
              <a:solidFill>
                <a:sysClr val="window" lastClr="FFFFFF"/>
              </a:solidFill>
              <a:latin typeface="Calibri"/>
            </a:endParaRPr>
          </a:p>
        </p:txBody>
      </p:sp>
      <p:sp>
        <p:nvSpPr>
          <p:cNvPr id="27" name="Rounded Rectangle 26"/>
          <p:cNvSpPr/>
          <p:nvPr/>
        </p:nvSpPr>
        <p:spPr bwMode="gray">
          <a:xfrm>
            <a:off x="1943708" y="3474615"/>
            <a:ext cx="6372708" cy="674465"/>
          </a:xfrm>
          <a:prstGeom prst="roundRect">
            <a:avLst>
              <a:gd name="adj" fmla="val 50000"/>
            </a:avLst>
          </a:prstGeom>
          <a:solidFill>
            <a:srgbClr val="FFFFFF"/>
          </a:solidFill>
          <a:ln>
            <a:noFill/>
          </a:ln>
          <a:effectLst/>
          <a:scene3d>
            <a:camera prst="orthographicFront" fov="0">
              <a:rot lat="0" lon="0" rev="0"/>
            </a:camera>
            <a:lightRig rig="contrasting" dir="t">
              <a:rot lat="0" lon="0" rev="1500000"/>
            </a:lightRig>
          </a:scene3d>
          <a:sp3d extrusionH="127000" prstMaterial="powder">
            <a:bevelT w="50800" h="63500"/>
          </a:sp3d>
        </p:spPr>
        <p:txBody>
          <a:bodyPr tIns="45720" bIns="45720" rtlCol="0" anchor="ctr"/>
          <a:lstStyle/>
          <a:p>
            <a:r>
              <a:rPr lang="en-US" sz="2400" b="1" dirty="0" err="1" smtClean="0">
                <a:solidFill>
                  <a:srgbClr val="000000"/>
                </a:solidFill>
                <a:cs typeface="Arial" pitchFamily="34" charset="0"/>
              </a:rPr>
              <a:t>Những</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bằng</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chứng</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khoa</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học</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liên</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quan</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tới</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VST</a:t>
            </a:r>
            <a:endParaRPr lang="en-US" sz="2400" b="1" dirty="0" smtClean="0">
              <a:solidFill>
                <a:srgbClr val="000000"/>
              </a:solidFill>
              <a:cs typeface="Arial" pitchFamily="34" charset="0"/>
            </a:endParaRPr>
          </a:p>
        </p:txBody>
      </p:sp>
      <p:sp>
        <p:nvSpPr>
          <p:cNvPr id="28" name="Rounded Rectangle 27"/>
          <p:cNvSpPr/>
          <p:nvPr/>
        </p:nvSpPr>
        <p:spPr bwMode="gray">
          <a:xfrm>
            <a:off x="1763688" y="4445346"/>
            <a:ext cx="6846912" cy="783854"/>
          </a:xfrm>
          <a:prstGeom prst="roundRect">
            <a:avLst>
              <a:gd name="adj" fmla="val 50000"/>
            </a:avLst>
          </a:prstGeom>
          <a:gradFill rotWithShape="1">
            <a:gsLst>
              <a:gs pos="0">
                <a:schemeClr val="accent4">
                  <a:lumMod val="60000"/>
                  <a:lumOff val="40000"/>
                </a:schemeClr>
              </a:gs>
              <a:gs pos="49000">
                <a:schemeClr val="accent4"/>
              </a:gs>
              <a:gs pos="49100">
                <a:schemeClr val="accent4">
                  <a:lumMod val="75000"/>
                </a:schemeClr>
              </a:gs>
              <a:gs pos="92000">
                <a:schemeClr val="accent4"/>
              </a:gs>
              <a:gs pos="100000">
                <a:schemeClr val="accent4">
                  <a:lumMod val="60000"/>
                  <a:lumOff val="40000"/>
                </a:schemeClr>
              </a:gs>
            </a:gsLst>
            <a:lin ang="5400000" scaled="1"/>
          </a:gradFill>
          <a:ln>
            <a:noFill/>
          </a:ln>
          <a:effectLst>
            <a:outerShdw blurRad="50800" dist="38100" dir="5400000" algn="t" rotWithShape="0">
              <a:prstClr val="black">
                <a:alpha val="40000"/>
              </a:prstClr>
            </a:outerShdw>
          </a:effectLst>
          <a:scene3d>
            <a:camera prst="orthographicFront" fov="0">
              <a:rot lat="0" lon="0" rev="0"/>
            </a:camera>
            <a:lightRig rig="contrasting" dir="t">
              <a:rot lat="0" lon="0" rev="1500000"/>
            </a:lightRig>
          </a:scene3d>
          <a:sp3d extrusionH="127000" prstMaterial="powder">
            <a:bevelT w="50800" h="63500"/>
          </a:sp3d>
        </p:spPr>
        <p:txBody>
          <a:bodyPr rtlCol="0" anchor="ctr"/>
          <a:lstStyle/>
          <a:p>
            <a:pPr algn="ctr">
              <a:defRPr/>
            </a:pPr>
            <a:endParaRPr lang="en-US" sz="2400" kern="0" dirty="0" smtClean="0">
              <a:solidFill>
                <a:sysClr val="window" lastClr="FFFFFF"/>
              </a:solidFill>
              <a:latin typeface="Calibri"/>
            </a:endParaRPr>
          </a:p>
        </p:txBody>
      </p:sp>
      <p:sp>
        <p:nvSpPr>
          <p:cNvPr id="29" name="Rounded Rectangle 28"/>
          <p:cNvSpPr/>
          <p:nvPr/>
        </p:nvSpPr>
        <p:spPr bwMode="gray">
          <a:xfrm>
            <a:off x="2537616" y="4524772"/>
            <a:ext cx="5778800" cy="704428"/>
          </a:xfrm>
          <a:prstGeom prst="roundRect">
            <a:avLst>
              <a:gd name="adj" fmla="val 50000"/>
            </a:avLst>
          </a:prstGeom>
          <a:solidFill>
            <a:srgbClr val="FFFFFF"/>
          </a:solidFill>
          <a:ln>
            <a:noFill/>
          </a:ln>
          <a:effectLst/>
          <a:scene3d>
            <a:camera prst="orthographicFront" fov="0">
              <a:rot lat="0" lon="0" rev="0"/>
            </a:camera>
            <a:lightRig rig="contrasting" dir="t">
              <a:rot lat="0" lon="0" rev="1500000"/>
            </a:lightRig>
          </a:scene3d>
          <a:sp3d extrusionH="127000" prstMaterial="powder">
            <a:bevelT w="50800" h="63500"/>
          </a:sp3d>
        </p:spPr>
        <p:txBody>
          <a:bodyPr tIns="45720" bIns="45720" rtlCol="0" anchor="ctr"/>
          <a:lstStyle/>
          <a:p>
            <a:r>
              <a:rPr lang="en-US" sz="2400" b="1" dirty="0" err="1" smtClean="0">
                <a:solidFill>
                  <a:srgbClr val="000000"/>
                </a:solidFill>
                <a:cs typeface="Arial" pitchFamily="34" charset="0"/>
              </a:rPr>
              <a:t>Nội</a:t>
            </a:r>
            <a:r>
              <a:rPr lang="en-US" sz="2400" b="1" dirty="0" smtClean="0">
                <a:solidFill>
                  <a:srgbClr val="000000"/>
                </a:solidFill>
                <a:cs typeface="Arial" pitchFamily="34" charset="0"/>
              </a:rPr>
              <a:t> dung </a:t>
            </a:r>
            <a:r>
              <a:rPr lang="en-US" sz="2400" b="1" dirty="0" err="1" smtClean="0">
                <a:solidFill>
                  <a:srgbClr val="000000"/>
                </a:solidFill>
                <a:cs typeface="Arial" pitchFamily="34" charset="0"/>
              </a:rPr>
              <a:t>VST</a:t>
            </a:r>
            <a:endParaRPr lang="en-US" sz="2400" b="1" dirty="0" smtClean="0">
              <a:solidFill>
                <a:srgbClr val="000000"/>
              </a:solidFill>
              <a:cs typeface="Arial" pitchFamily="34" charset="0"/>
            </a:endParaRPr>
          </a:p>
        </p:txBody>
      </p:sp>
      <p:sp>
        <p:nvSpPr>
          <p:cNvPr id="30" name="Rounded Rectangle 29"/>
          <p:cNvSpPr/>
          <p:nvPr/>
        </p:nvSpPr>
        <p:spPr bwMode="gray">
          <a:xfrm>
            <a:off x="2537616" y="5429778"/>
            <a:ext cx="6072984" cy="807534"/>
          </a:xfrm>
          <a:prstGeom prst="roundRect">
            <a:avLst>
              <a:gd name="adj" fmla="val 50000"/>
            </a:avLst>
          </a:prstGeom>
          <a:gradFill rotWithShape="1">
            <a:gsLst>
              <a:gs pos="0">
                <a:schemeClr val="accent5">
                  <a:lumMod val="60000"/>
                  <a:lumOff val="40000"/>
                </a:schemeClr>
              </a:gs>
              <a:gs pos="49000">
                <a:schemeClr val="accent5"/>
              </a:gs>
              <a:gs pos="49100">
                <a:schemeClr val="accent5">
                  <a:lumMod val="75000"/>
                </a:schemeClr>
              </a:gs>
              <a:gs pos="92000">
                <a:schemeClr val="accent5"/>
              </a:gs>
              <a:gs pos="100000">
                <a:schemeClr val="accent5">
                  <a:lumMod val="60000"/>
                  <a:lumOff val="40000"/>
                </a:schemeClr>
              </a:gs>
            </a:gsLst>
            <a:lin ang="5400000" scaled="1"/>
          </a:gradFill>
          <a:ln>
            <a:noFill/>
          </a:ln>
          <a:effectLst>
            <a:outerShdw blurRad="50800" dist="38100" dir="5400000" algn="t" rotWithShape="0">
              <a:prstClr val="black">
                <a:alpha val="40000"/>
              </a:prstClr>
            </a:outerShdw>
          </a:effectLst>
          <a:scene3d>
            <a:camera prst="orthographicFront" fov="0">
              <a:rot lat="0" lon="0" rev="0"/>
            </a:camera>
            <a:lightRig rig="contrasting" dir="t">
              <a:rot lat="0" lon="0" rev="1500000"/>
            </a:lightRig>
          </a:scene3d>
          <a:sp3d extrusionH="127000" prstMaterial="powder">
            <a:bevelT w="50800" h="63500"/>
          </a:sp3d>
        </p:spPr>
        <p:txBody>
          <a:bodyPr rtlCol="0" anchor="ctr"/>
          <a:lstStyle/>
          <a:p>
            <a:pPr marR="0" lvl="0" indent="0" algn="ctr" fontAlgn="auto">
              <a:lnSpc>
                <a:spcPct val="100000"/>
              </a:lnSpc>
              <a:spcBef>
                <a:spcPts val="0"/>
              </a:spcBef>
              <a:spcAft>
                <a:spcPts val="0"/>
              </a:spcAft>
              <a:buClrTx/>
              <a:buSzTx/>
              <a:buFontTx/>
              <a:buNone/>
              <a:tabLst/>
              <a:defRPr/>
            </a:pPr>
            <a:endParaRPr lang="en-US" sz="2400" kern="0" dirty="0" smtClean="0">
              <a:solidFill>
                <a:sysClr val="window" lastClr="FFFFFF"/>
              </a:solidFill>
              <a:latin typeface="Calibri"/>
            </a:endParaRPr>
          </a:p>
        </p:txBody>
      </p:sp>
      <p:sp>
        <p:nvSpPr>
          <p:cNvPr id="31" name="Rounded Rectangle 30"/>
          <p:cNvSpPr/>
          <p:nvPr/>
        </p:nvSpPr>
        <p:spPr bwMode="gray">
          <a:xfrm>
            <a:off x="3445025" y="5517232"/>
            <a:ext cx="4871392" cy="504056"/>
          </a:xfrm>
          <a:prstGeom prst="roundRect">
            <a:avLst>
              <a:gd name="adj" fmla="val 50000"/>
            </a:avLst>
          </a:prstGeom>
          <a:solidFill>
            <a:srgbClr val="FFFFFF"/>
          </a:solidFill>
          <a:ln>
            <a:noFill/>
          </a:ln>
          <a:effectLst/>
          <a:scene3d>
            <a:camera prst="orthographicFront" fov="0">
              <a:rot lat="0" lon="0" rev="0"/>
            </a:camera>
            <a:lightRig rig="contrasting" dir="t">
              <a:rot lat="0" lon="0" rev="1500000"/>
            </a:lightRig>
          </a:scene3d>
          <a:sp3d extrusionH="127000" prstMaterial="powder">
            <a:bevelT w="50800" h="63500"/>
          </a:sp3d>
        </p:spPr>
        <p:txBody>
          <a:bodyPr tIns="45720" bIns="45720" rtlCol="0" anchor="ctr"/>
          <a:lstStyle/>
          <a:p>
            <a:r>
              <a:rPr lang="en-US" sz="2400" b="1" dirty="0" err="1" smtClean="0">
                <a:solidFill>
                  <a:srgbClr val="000000"/>
                </a:solidFill>
                <a:cs typeface="Arial" pitchFamily="34" charset="0"/>
              </a:rPr>
              <a:t>Các</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phụ</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lục</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thực</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hành</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VST</a:t>
            </a:r>
            <a:endParaRPr lang="en-US" sz="2400" b="1" dirty="0" smtClean="0">
              <a:solidFill>
                <a:srgbClr val="000000"/>
              </a:solidFill>
              <a:cs typeface="Arial" pitchFamily="34" charset="0"/>
            </a:endParaRPr>
          </a:p>
        </p:txBody>
      </p:sp>
      <p:sp>
        <p:nvSpPr>
          <p:cNvPr id="34" name="Oval 33"/>
          <p:cNvSpPr/>
          <p:nvPr/>
        </p:nvSpPr>
        <p:spPr bwMode="gray">
          <a:xfrm>
            <a:off x="1306488" y="3420766"/>
            <a:ext cx="457200" cy="457200"/>
          </a:xfrm>
          <a:prstGeom prst="ellipse">
            <a:avLst/>
          </a:prstGeom>
          <a:gradFill flip="none" rotWithShape="1">
            <a:gsLst>
              <a:gs pos="0">
                <a:srgbClr val="B2B2B2"/>
              </a:gs>
              <a:gs pos="54000">
                <a:srgbClr val="FFFFFF"/>
              </a:gs>
              <a:gs pos="100000">
                <a:srgbClr val="B2B2B2"/>
              </a:gs>
            </a:gsLst>
            <a:lin ang="5400000" scaled="1"/>
            <a:tileRect/>
          </a:gradFill>
          <a:ln>
            <a:solidFill>
              <a:srgbClr val="EAEAEA"/>
            </a:solidFill>
          </a:ln>
          <a:effectLst>
            <a:outerShdw blurRad="39000" dist="25400" dir="5400000" rotWithShape="0">
              <a:srgbClr val="000000">
                <a:alpha val="30000"/>
              </a:srgbClr>
            </a:outerShdw>
          </a:effectLst>
          <a:scene3d>
            <a:camera prst="orthographicFront">
              <a:rot lat="0" lon="0" rev="0"/>
            </a:camera>
            <a:lightRig rig="contrasting" dir="t">
              <a:rot lat="0" lon="0" rev="1500000"/>
            </a:lightRig>
          </a:scene3d>
          <a:sp3d prstMaterial="powder">
            <a:bevelT w="82550" h="1333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35" name="Oval 34"/>
          <p:cNvSpPr/>
          <p:nvPr/>
        </p:nvSpPr>
        <p:spPr bwMode="gray">
          <a:xfrm>
            <a:off x="1378497" y="3474615"/>
            <a:ext cx="378199" cy="378199"/>
          </a:xfrm>
          <a:prstGeom prst="ellipse">
            <a:avLst/>
          </a:prstGeom>
          <a:gradFill flip="none" rotWithShape="1">
            <a:gsLst>
              <a:gs pos="0">
                <a:schemeClr val="accent2"/>
              </a:gs>
              <a:gs pos="100000">
                <a:schemeClr val="accent2">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algn="ctr">
              <a:defRPr/>
            </a:pPr>
            <a:r>
              <a:rPr lang="en-US" sz="2400" b="1" kern="0" dirty="0" smtClean="0">
                <a:solidFill>
                  <a:srgbClr val="FFFFFF"/>
                </a:solidFill>
              </a:rPr>
              <a:t>2</a:t>
            </a:r>
            <a:endParaRPr lang="en-US" sz="2400" b="1" kern="0" dirty="0">
              <a:solidFill>
                <a:srgbClr val="FFFFFF"/>
              </a:solidFill>
            </a:endParaRPr>
          </a:p>
        </p:txBody>
      </p:sp>
      <p:sp>
        <p:nvSpPr>
          <p:cNvPr id="36" name="Oval 35"/>
          <p:cNvSpPr/>
          <p:nvPr/>
        </p:nvSpPr>
        <p:spPr bwMode="gray">
          <a:xfrm>
            <a:off x="1979712" y="4427612"/>
            <a:ext cx="457200" cy="457200"/>
          </a:xfrm>
          <a:prstGeom prst="ellipse">
            <a:avLst/>
          </a:prstGeom>
          <a:gradFill flip="none" rotWithShape="1">
            <a:gsLst>
              <a:gs pos="0">
                <a:srgbClr val="B2B2B2"/>
              </a:gs>
              <a:gs pos="54000">
                <a:srgbClr val="FFFFFF"/>
              </a:gs>
              <a:gs pos="100000">
                <a:srgbClr val="B2B2B2"/>
              </a:gs>
            </a:gsLst>
            <a:lin ang="5400000" scaled="1"/>
            <a:tileRect/>
          </a:gradFill>
          <a:ln>
            <a:solidFill>
              <a:srgbClr val="EAEAEA"/>
            </a:solidFill>
          </a:ln>
          <a:effectLst>
            <a:outerShdw blurRad="39000" dist="25400" dir="5400000" rotWithShape="0">
              <a:srgbClr val="000000">
                <a:alpha val="30000"/>
              </a:srgbClr>
            </a:outerShdw>
          </a:effectLst>
          <a:scene3d>
            <a:camera prst="orthographicFront">
              <a:rot lat="0" lon="0" rev="0"/>
            </a:camera>
            <a:lightRig rig="contrasting" dir="t">
              <a:rot lat="0" lon="0" rev="1500000"/>
            </a:lightRig>
          </a:scene3d>
          <a:sp3d prstMaterial="powder">
            <a:bevelT w="82550" h="1333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37" name="Oval 36"/>
          <p:cNvSpPr/>
          <p:nvPr/>
        </p:nvSpPr>
        <p:spPr bwMode="gray">
          <a:xfrm>
            <a:off x="2033561" y="4452764"/>
            <a:ext cx="378199" cy="378199"/>
          </a:xfrm>
          <a:prstGeom prst="ellipse">
            <a:avLst/>
          </a:prstGeom>
          <a:gradFill flip="none" rotWithShape="1">
            <a:gsLst>
              <a:gs pos="0">
                <a:schemeClr val="accent4"/>
              </a:gs>
              <a:gs pos="100000">
                <a:schemeClr val="accent4">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algn="ctr">
              <a:defRPr/>
            </a:pPr>
            <a:r>
              <a:rPr lang="en-US" sz="2400" b="1" kern="0" dirty="0" smtClean="0">
                <a:solidFill>
                  <a:srgbClr val="FFFFFF"/>
                </a:solidFill>
              </a:rPr>
              <a:t>3</a:t>
            </a:r>
            <a:endParaRPr lang="en-US" sz="2400" b="1" kern="0" dirty="0">
              <a:solidFill>
                <a:srgbClr val="FFFFFF"/>
              </a:solidFill>
            </a:endParaRPr>
          </a:p>
        </p:txBody>
      </p:sp>
      <p:sp>
        <p:nvSpPr>
          <p:cNvPr id="38" name="Oval 37"/>
          <p:cNvSpPr/>
          <p:nvPr/>
        </p:nvSpPr>
        <p:spPr bwMode="gray">
          <a:xfrm>
            <a:off x="2843808" y="5445224"/>
            <a:ext cx="457200" cy="457200"/>
          </a:xfrm>
          <a:prstGeom prst="ellipse">
            <a:avLst/>
          </a:prstGeom>
          <a:gradFill flip="none" rotWithShape="1">
            <a:gsLst>
              <a:gs pos="0">
                <a:srgbClr val="B2B2B2"/>
              </a:gs>
              <a:gs pos="54000">
                <a:srgbClr val="FFFFFF"/>
              </a:gs>
              <a:gs pos="100000">
                <a:srgbClr val="B2B2B2"/>
              </a:gs>
            </a:gsLst>
            <a:lin ang="5400000" scaled="1"/>
            <a:tileRect/>
          </a:gradFill>
          <a:ln>
            <a:solidFill>
              <a:srgbClr val="EAEAEA"/>
            </a:solidFill>
          </a:ln>
          <a:effectLst>
            <a:outerShdw blurRad="39000" dist="25400" dir="5400000" rotWithShape="0">
              <a:srgbClr val="000000">
                <a:alpha val="30000"/>
              </a:srgbClr>
            </a:outerShdw>
          </a:effectLst>
          <a:scene3d>
            <a:camera prst="orthographicFront">
              <a:rot lat="0" lon="0" rev="0"/>
            </a:camera>
            <a:lightRig rig="contrasting" dir="t">
              <a:rot lat="0" lon="0" rev="1500000"/>
            </a:lightRig>
          </a:scene3d>
          <a:sp3d prstMaterial="powder">
            <a:bevelT w="82550" h="1333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39" name="Oval 38"/>
          <p:cNvSpPr/>
          <p:nvPr/>
        </p:nvSpPr>
        <p:spPr bwMode="gray">
          <a:xfrm>
            <a:off x="2915816" y="5499073"/>
            <a:ext cx="378199" cy="378199"/>
          </a:xfrm>
          <a:prstGeom prst="ellipse">
            <a:avLst/>
          </a:prstGeom>
          <a:gradFill flip="none" rotWithShape="1">
            <a:gsLst>
              <a:gs pos="0">
                <a:schemeClr val="accent5"/>
              </a:gs>
              <a:gs pos="100000">
                <a:schemeClr val="accent5">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lvl="0" algn="ctr">
              <a:defRPr/>
            </a:pPr>
            <a:r>
              <a:rPr lang="en-US" sz="2400" b="1" kern="0" dirty="0" smtClean="0">
                <a:solidFill>
                  <a:srgbClr val="FFFFFF"/>
                </a:solidFill>
              </a:rPr>
              <a:t>4</a:t>
            </a:r>
            <a:endParaRPr lang="en-US" sz="2400" b="1" kern="0" dirty="0">
              <a:solidFill>
                <a:srgbClr val="FFFFFF"/>
              </a:solidFill>
            </a:endParaRPr>
          </a:p>
        </p:txBody>
      </p:sp>
    </p:spTree>
    <p:extLst>
      <p:ext uri="{BB962C8B-B14F-4D97-AF65-F5344CB8AC3E}">
        <p14:creationId xmlns:p14="http://schemas.microsoft.com/office/powerpoint/2010/main" val="1234728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circle(in)">
                                      <p:cBhvr>
                                        <p:cTn id="57" dur="2000"/>
                                        <p:tgtEl>
                                          <p:spTgt spid="30"/>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circle(in)">
                                      <p:cBhvr>
                                        <p:cTn id="60" dur="2000"/>
                                        <p:tgtEl>
                                          <p:spTgt spid="31"/>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circle(in)">
                                      <p:cBhvr>
                                        <p:cTn id="63" dur="2000"/>
                                        <p:tgtEl>
                                          <p:spTgt spid="38"/>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circle(in)">
                                      <p:cBhvr>
                                        <p:cTn id="66"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normAutofit/>
          </a:bodyPr>
          <a:lstStyle/>
          <a:p>
            <a:r>
              <a:rPr lang="en-US" sz="3400" u="sng" dirty="0" smtClean="0">
                <a:latin typeface="Arial" panose="020B0604020202020204" pitchFamily="34" charset="0"/>
                <a:cs typeface="Arial" panose="020B0604020202020204" pitchFamily="34" charset="0"/>
              </a:rPr>
              <a:t>CÁC THỜI ĐIỂM VỆ SINH TAY</a:t>
            </a:r>
            <a:endParaRPr lang="en-US" sz="3400" u="sng" dirty="0">
              <a:latin typeface="Arial" panose="020B0604020202020204" pitchFamily="34" charset="0"/>
              <a:cs typeface="Arial" panose="020B0604020202020204" pitchFamily="34" charset="0"/>
            </a:endParaRPr>
          </a:p>
        </p:txBody>
      </p:sp>
      <p:pic>
        <p:nvPicPr>
          <p:cNvPr id="8" name="Picture 2" descr="5 Moments_PATIENTS-03"/>
          <p:cNvPicPr>
            <a:picLocks noChangeAspect="1" noChangeArrowheads="1"/>
          </p:cNvPicPr>
          <p:nvPr/>
        </p:nvPicPr>
        <p:blipFill>
          <a:blip r:embed="rId2" cstate="print">
            <a:extLst>
              <a:ext uri="{28A0092B-C50C-407E-A947-70E740481C1C}">
                <a14:useLocalDpi xmlns:a14="http://schemas.microsoft.com/office/drawing/2010/main" val="0"/>
              </a:ext>
            </a:extLst>
          </a:blip>
          <a:srcRect l="16451" t="7198" r="26105" b="15318"/>
          <a:stretch>
            <a:fillRect/>
          </a:stretch>
        </p:blipFill>
        <p:spPr bwMode="auto">
          <a:xfrm>
            <a:off x="419174" y="2035968"/>
            <a:ext cx="3648075" cy="3697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4225999" y="2094706"/>
            <a:ext cx="4162425" cy="3390900"/>
          </a:xfrm>
          <a:prstGeom prst="rect">
            <a:avLst/>
          </a:prstGeom>
          <a:solidFill>
            <a:schemeClr val="accent2"/>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1"/>
              </a:buClr>
              <a:buFont typeface="Wingdings" panose="05000000000000000000" pitchFamily="2" charset="2"/>
              <a:buNone/>
            </a:pPr>
            <a:r>
              <a:rPr lang="en-GB" b="1" dirty="0">
                <a:solidFill>
                  <a:schemeClr val="bg1"/>
                </a:solidFill>
              </a:rPr>
              <a:t>Một số ví dụ:</a:t>
            </a:r>
          </a:p>
          <a:p>
            <a:pPr eaLnBrk="1" hangingPunct="1">
              <a:spcBef>
                <a:spcPct val="50000"/>
              </a:spcBef>
              <a:buClr>
                <a:schemeClr val="accent1"/>
              </a:buClr>
              <a:buFont typeface="Wingdings" panose="05000000000000000000" pitchFamily="2" charset="2"/>
              <a:buChar char="§"/>
            </a:pPr>
            <a:r>
              <a:rPr lang="en-GB" dirty="0">
                <a:solidFill>
                  <a:schemeClr val="bg1"/>
                </a:solidFill>
              </a:rPr>
              <a:t>Đánh răng, nhỏ mắt cho BN</a:t>
            </a:r>
          </a:p>
          <a:p>
            <a:pPr eaLnBrk="1" hangingPunct="1">
              <a:spcBef>
                <a:spcPct val="50000"/>
              </a:spcBef>
              <a:buClr>
                <a:schemeClr val="accent1"/>
              </a:buClr>
              <a:buFont typeface="Wingdings" panose="05000000000000000000" pitchFamily="2" charset="2"/>
              <a:buChar char="§"/>
            </a:pPr>
            <a:r>
              <a:rPr lang="en-GB" dirty="0">
                <a:solidFill>
                  <a:schemeClr val="bg1"/>
                </a:solidFill>
              </a:rPr>
              <a:t>Chăm sóc vùng da tổn thương, thay băng, tiêm dưới da</a:t>
            </a:r>
          </a:p>
          <a:p>
            <a:pPr eaLnBrk="1" hangingPunct="1">
              <a:spcBef>
                <a:spcPct val="50000"/>
              </a:spcBef>
              <a:buClr>
                <a:schemeClr val="accent1"/>
              </a:buClr>
              <a:buFont typeface="Wingdings" panose="05000000000000000000" pitchFamily="2" charset="2"/>
              <a:buChar char="§"/>
            </a:pPr>
            <a:r>
              <a:rPr lang="en-GB" dirty="0">
                <a:solidFill>
                  <a:schemeClr val="bg1"/>
                </a:solidFill>
              </a:rPr>
              <a:t>Đặt catheter, mở hệ thống đường vào tĩnh mạch hoặc mở hệ thống dẫn lưu, hút đờm rãi</a:t>
            </a:r>
          </a:p>
          <a:p>
            <a:pPr eaLnBrk="1" hangingPunct="1">
              <a:spcBef>
                <a:spcPct val="50000"/>
              </a:spcBef>
              <a:buClr>
                <a:schemeClr val="accent1"/>
              </a:buClr>
              <a:buFont typeface="Wingdings" panose="05000000000000000000" pitchFamily="2" charset="2"/>
              <a:buChar char="§"/>
            </a:pPr>
            <a:r>
              <a:rPr lang="en-GB" dirty="0">
                <a:solidFill>
                  <a:schemeClr val="bg1"/>
                </a:solidFill>
              </a:rPr>
              <a:t>Chuẩn bị thức ăn, pha thuốc, dược phẩm hoặc các sản phẩm vô khuẩn khác</a:t>
            </a:r>
          </a:p>
        </p:txBody>
      </p:sp>
      <p:pic>
        <p:nvPicPr>
          <p:cNvPr id="10" name="Picture 4" descr="5 Moments_2-03"/>
          <p:cNvPicPr>
            <a:picLocks noChangeAspect="1" noChangeArrowheads="1"/>
          </p:cNvPicPr>
          <p:nvPr/>
        </p:nvPicPr>
        <p:blipFill>
          <a:blip r:embed="rId3" cstate="print">
            <a:extLst>
              <a:ext uri="{28A0092B-C50C-407E-A947-70E740481C1C}">
                <a14:useLocalDpi xmlns:a14="http://schemas.microsoft.com/office/drawing/2010/main" val="0"/>
              </a:ext>
            </a:extLst>
          </a:blip>
          <a:srcRect l="39780" t="10158" r="30679" b="65440"/>
          <a:stretch>
            <a:fillRect/>
          </a:stretch>
        </p:blipFill>
        <p:spPr bwMode="auto">
          <a:xfrm>
            <a:off x="2022103" y="2105472"/>
            <a:ext cx="1901825" cy="1179512"/>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gray">
          <a:xfrm>
            <a:off x="752394" y="1159592"/>
            <a:ext cx="7492014" cy="629816"/>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3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Chỉ định 2:  Trước khi thực hiện các thủ thuật hoặc quy trình sạch/vô khuẩn</a:t>
            </a:r>
            <a:endParaRPr lang="en-US" sz="23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8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normAutofit/>
          </a:bodyPr>
          <a:lstStyle/>
          <a:p>
            <a:r>
              <a:rPr lang="en-US" sz="3400" u="sng" dirty="0" smtClean="0">
                <a:latin typeface="Arial" panose="020B0604020202020204" pitchFamily="34" charset="0"/>
                <a:cs typeface="Arial" panose="020B0604020202020204" pitchFamily="34" charset="0"/>
              </a:rPr>
              <a:t>CÁC THỜI ĐIỂM VỆ SINH TAY</a:t>
            </a:r>
            <a:endParaRPr lang="en-US" sz="3400" u="sng" dirty="0">
              <a:latin typeface="Arial" panose="020B0604020202020204" pitchFamily="34" charset="0"/>
              <a:cs typeface="Arial" panose="020B0604020202020204" pitchFamily="34" charset="0"/>
            </a:endParaRPr>
          </a:p>
        </p:txBody>
      </p:sp>
      <p:pic>
        <p:nvPicPr>
          <p:cNvPr id="8" name="Picture 2" descr="5 Moments_PATIENTS-03"/>
          <p:cNvPicPr>
            <a:picLocks noChangeAspect="1" noChangeArrowheads="1"/>
          </p:cNvPicPr>
          <p:nvPr/>
        </p:nvPicPr>
        <p:blipFill>
          <a:blip r:embed="rId2" cstate="print">
            <a:extLst>
              <a:ext uri="{28A0092B-C50C-407E-A947-70E740481C1C}">
                <a14:useLocalDpi xmlns:a14="http://schemas.microsoft.com/office/drawing/2010/main" val="0"/>
              </a:ext>
            </a:extLst>
          </a:blip>
          <a:srcRect l="16451" t="7198" r="26105" b="15318"/>
          <a:stretch>
            <a:fillRect/>
          </a:stretch>
        </p:blipFill>
        <p:spPr bwMode="auto">
          <a:xfrm>
            <a:off x="419174" y="2035968"/>
            <a:ext cx="3648075" cy="369728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gray">
          <a:xfrm>
            <a:off x="611560" y="1268760"/>
            <a:ext cx="7999040" cy="346795"/>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Chỉ định </a:t>
            </a:r>
            <a:r>
              <a:rPr lang="en-US" sz="20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3</a:t>
            </a:r>
            <a:r>
              <a:rPr lang="en-US" sz="20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0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Sau</a:t>
            </a:r>
            <a:r>
              <a:rPr lang="en-US" sz="20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0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tiếp</a:t>
            </a:r>
            <a:r>
              <a:rPr lang="en-US" sz="20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xúc với máu, dịch cơ thể</a:t>
            </a:r>
            <a:endParaRPr lang="en-US" sz="20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pic>
        <p:nvPicPr>
          <p:cNvPr id="12" name="Picture 3" descr="5 Moments_3-03"/>
          <p:cNvPicPr>
            <a:picLocks noChangeAspect="1" noChangeArrowheads="1"/>
          </p:cNvPicPr>
          <p:nvPr/>
        </p:nvPicPr>
        <p:blipFill>
          <a:blip r:embed="rId3" cstate="print">
            <a:extLst>
              <a:ext uri="{28A0092B-C50C-407E-A947-70E740481C1C}">
                <a14:useLocalDpi xmlns:a14="http://schemas.microsoft.com/office/drawing/2010/main" val="0"/>
              </a:ext>
            </a:extLst>
          </a:blip>
          <a:srcRect l="20258" t="57431" r="48734" b="20901"/>
          <a:stretch>
            <a:fillRect/>
          </a:stretch>
        </p:blipFill>
        <p:spPr bwMode="auto">
          <a:xfrm>
            <a:off x="473993" y="4101505"/>
            <a:ext cx="2009775" cy="10556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4401889" y="1844824"/>
            <a:ext cx="4346575" cy="4673600"/>
          </a:xfrm>
          <a:prstGeom prst="rect">
            <a:avLst/>
          </a:prstGeom>
          <a:solidFill>
            <a:schemeClr val="accent2"/>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1"/>
              </a:buClr>
              <a:buFont typeface="Wingdings" panose="05000000000000000000" pitchFamily="2" charset="2"/>
              <a:buNone/>
            </a:pPr>
            <a:r>
              <a:rPr lang="en-GB" b="1" dirty="0">
                <a:solidFill>
                  <a:schemeClr val="bg1"/>
                </a:solidFill>
              </a:rPr>
              <a:t>Một số ví dụ:</a:t>
            </a:r>
          </a:p>
          <a:p>
            <a:pPr eaLnBrk="1" hangingPunct="1">
              <a:spcBef>
                <a:spcPct val="50000"/>
              </a:spcBef>
              <a:buClr>
                <a:schemeClr val="accent1"/>
              </a:buClr>
              <a:buFont typeface="Wingdings" panose="05000000000000000000" pitchFamily="2" charset="2"/>
              <a:buNone/>
            </a:pPr>
            <a:endParaRPr lang="en-GB" sz="800" dirty="0">
              <a:solidFill>
                <a:schemeClr val="bg1"/>
              </a:solidFill>
            </a:endParaRPr>
          </a:p>
          <a:p>
            <a:pPr eaLnBrk="1" hangingPunct="1">
              <a:spcBef>
                <a:spcPct val="50000"/>
              </a:spcBef>
              <a:buClr>
                <a:schemeClr val="accent1"/>
              </a:buClr>
              <a:buFont typeface="Wingdings" panose="05000000000000000000" pitchFamily="2" charset="2"/>
              <a:buChar char="§"/>
            </a:pPr>
            <a:r>
              <a:rPr lang="en-GB" dirty="0">
                <a:solidFill>
                  <a:schemeClr val="bg1"/>
                </a:solidFill>
              </a:rPr>
              <a:t>Đánh răng, nhỏ mắt, hút đờm cho BN</a:t>
            </a:r>
          </a:p>
          <a:p>
            <a:pPr eaLnBrk="1" hangingPunct="1">
              <a:spcBef>
                <a:spcPct val="50000"/>
              </a:spcBef>
              <a:buClr>
                <a:schemeClr val="accent1"/>
              </a:buClr>
              <a:buFont typeface="Wingdings" panose="05000000000000000000" pitchFamily="2" charset="2"/>
              <a:buChar char="§"/>
            </a:pPr>
            <a:r>
              <a:rPr lang="en-GB" dirty="0">
                <a:solidFill>
                  <a:schemeClr val="bg1"/>
                </a:solidFill>
              </a:rPr>
              <a:t>Chăm sóc vùng da tổn thương, thay băng, tiêm dưới da</a:t>
            </a:r>
          </a:p>
          <a:p>
            <a:pPr eaLnBrk="1" hangingPunct="1">
              <a:spcBef>
                <a:spcPct val="50000"/>
              </a:spcBef>
              <a:buClr>
                <a:schemeClr val="accent1"/>
              </a:buClr>
              <a:buFont typeface="Wingdings" panose="05000000000000000000" pitchFamily="2" charset="2"/>
              <a:buChar char="§"/>
            </a:pPr>
            <a:r>
              <a:rPr lang="en-GB" dirty="0">
                <a:solidFill>
                  <a:schemeClr val="bg1"/>
                </a:solidFill>
              </a:rPr>
              <a:t>Lấy bệnh phẩm hoặc thao tác liên quan tới dịch cơ thể, mở hệ thống dẫn lưu, đặt và loại bỏ ống nội khí quản</a:t>
            </a:r>
          </a:p>
          <a:p>
            <a:pPr eaLnBrk="1" hangingPunct="1">
              <a:spcBef>
                <a:spcPct val="50000"/>
              </a:spcBef>
              <a:buClr>
                <a:schemeClr val="accent1"/>
              </a:buClr>
              <a:buFont typeface="Wingdings" panose="05000000000000000000" pitchFamily="2" charset="2"/>
              <a:buChar char="§"/>
            </a:pPr>
            <a:r>
              <a:rPr lang="en-GB" dirty="0">
                <a:solidFill>
                  <a:schemeClr val="bg1"/>
                </a:solidFill>
              </a:rPr>
              <a:t>Loại bỏ phân, nước tiểu, chất nôn, xử lý chất thải (băng, tã, đệm của những BN đại tiểu tiện không tự chủ), làm sạch các vật liệu hoặc khu vực dây chất bẩn nhìn thấy bằng mắt thường (đổ vải bẩn, nhà vệ sinh, ống đựng nước tiểu làm XN, bô, dụng cụ y tế)</a:t>
            </a:r>
          </a:p>
        </p:txBody>
      </p:sp>
    </p:spTree>
    <p:extLst>
      <p:ext uri="{BB962C8B-B14F-4D97-AF65-F5344CB8AC3E}">
        <p14:creationId xmlns:p14="http://schemas.microsoft.com/office/powerpoint/2010/main" val="368626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normAutofit/>
          </a:bodyPr>
          <a:lstStyle/>
          <a:p>
            <a:r>
              <a:rPr lang="en-US" sz="3400" u="sng" dirty="0" smtClean="0">
                <a:latin typeface="Arial" panose="020B0604020202020204" pitchFamily="34" charset="0"/>
                <a:cs typeface="Arial" panose="020B0604020202020204" pitchFamily="34" charset="0"/>
              </a:rPr>
              <a:t>CÁC THỜI ĐIỂM VỆ SINH TAY</a:t>
            </a:r>
            <a:endParaRPr lang="en-US" sz="3400" u="sng" dirty="0">
              <a:latin typeface="Arial" panose="020B0604020202020204" pitchFamily="34" charset="0"/>
              <a:cs typeface="Arial" panose="020B0604020202020204" pitchFamily="34" charset="0"/>
            </a:endParaRPr>
          </a:p>
        </p:txBody>
      </p:sp>
      <p:pic>
        <p:nvPicPr>
          <p:cNvPr id="8" name="Picture 2" descr="5 Moments_PATIENTS-03"/>
          <p:cNvPicPr>
            <a:picLocks noChangeAspect="1" noChangeArrowheads="1"/>
          </p:cNvPicPr>
          <p:nvPr/>
        </p:nvPicPr>
        <p:blipFill>
          <a:blip r:embed="rId2" cstate="print">
            <a:extLst>
              <a:ext uri="{28A0092B-C50C-407E-A947-70E740481C1C}">
                <a14:useLocalDpi xmlns:a14="http://schemas.microsoft.com/office/drawing/2010/main" val="0"/>
              </a:ext>
            </a:extLst>
          </a:blip>
          <a:srcRect l="16451" t="7198" r="26105" b="15318"/>
          <a:stretch>
            <a:fillRect/>
          </a:stretch>
        </p:blipFill>
        <p:spPr bwMode="auto">
          <a:xfrm>
            <a:off x="419174" y="2035968"/>
            <a:ext cx="3648075" cy="369728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bwMode="gray">
          <a:xfrm>
            <a:off x="683568" y="1268760"/>
            <a:ext cx="5409007" cy="330145"/>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Chỉ định 4:  Sau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khi</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tiếp</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xúc</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sz="2200" b="1" dirty="0" err="1"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với</a:t>
            </a:r>
            <a:r>
              <a:rPr lang="en-US" sz="22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BN</a:t>
            </a:r>
            <a:endParaRPr lang="en-US" sz="22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pic>
        <p:nvPicPr>
          <p:cNvPr id="10" name="Picture 4" descr="5 Moments_4-03"/>
          <p:cNvPicPr>
            <a:picLocks noChangeAspect="1" noChangeArrowheads="1"/>
          </p:cNvPicPr>
          <p:nvPr/>
        </p:nvPicPr>
        <p:blipFill>
          <a:blip r:embed="rId3" cstate="print">
            <a:extLst>
              <a:ext uri="{28A0092B-C50C-407E-A947-70E740481C1C}">
                <a14:useLocalDpi xmlns:a14="http://schemas.microsoft.com/office/drawing/2010/main" val="0"/>
              </a:ext>
            </a:extLst>
          </a:blip>
          <a:srcRect l="65614" t="26762" r="12036" b="47664"/>
          <a:stretch>
            <a:fillRect/>
          </a:stretch>
        </p:blipFill>
        <p:spPr bwMode="auto">
          <a:xfrm>
            <a:off x="3563888" y="3131170"/>
            <a:ext cx="1600200" cy="1377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5285556" y="2089324"/>
            <a:ext cx="3390900" cy="2563812"/>
          </a:xfrm>
          <a:prstGeom prst="rect">
            <a:avLst/>
          </a:prstGeom>
          <a:solidFill>
            <a:schemeClr val="accent2"/>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 hangingPunct="1">
              <a:buClr>
                <a:srgbClr val="FF3300"/>
              </a:buClr>
              <a:buFont typeface="Wingdings" panose="05000000000000000000" pitchFamily="2" charset="2"/>
              <a:buNone/>
            </a:pPr>
            <a:r>
              <a:rPr lang="en-GB" b="1" dirty="0">
                <a:solidFill>
                  <a:schemeClr val="bg1"/>
                </a:solidFill>
              </a:rPr>
              <a:t>Một số ví dụ:</a:t>
            </a:r>
          </a:p>
          <a:p>
            <a:pPr eaLnBrk="1" fontAlgn="b" hangingPunct="1">
              <a:buClr>
                <a:srgbClr val="FF3300"/>
              </a:buClr>
              <a:buFont typeface="Wingdings" panose="05000000000000000000" pitchFamily="2" charset="2"/>
              <a:buNone/>
            </a:pPr>
            <a:endParaRPr lang="en-GB" b="1" dirty="0">
              <a:solidFill>
                <a:schemeClr val="bg1"/>
              </a:solidFill>
            </a:endParaRPr>
          </a:p>
          <a:p>
            <a:pPr eaLnBrk="1" fontAlgn="b" hangingPunct="1">
              <a:buClr>
                <a:srgbClr val="FF3300"/>
              </a:buClr>
              <a:buFont typeface="Wingdings" panose="05000000000000000000" pitchFamily="2" charset="2"/>
              <a:buChar char="§"/>
            </a:pPr>
            <a:r>
              <a:rPr lang="en-GB" dirty="0">
                <a:solidFill>
                  <a:schemeClr val="bg1"/>
                </a:solidFill>
              </a:rPr>
              <a:t>Bắt tay, vuốt trán trẻ </a:t>
            </a:r>
          </a:p>
          <a:p>
            <a:pPr eaLnBrk="1" fontAlgn="b" hangingPunct="1">
              <a:buClr>
                <a:srgbClr val="FF3300"/>
              </a:buClr>
              <a:buFont typeface="Wingdings" panose="05000000000000000000" pitchFamily="2" charset="2"/>
              <a:buChar char="§"/>
            </a:pPr>
            <a:r>
              <a:rPr lang="en-GB" dirty="0">
                <a:solidFill>
                  <a:schemeClr val="bg1"/>
                </a:solidFill>
              </a:rPr>
              <a:t>Giúp BN đi lại, tắm cho BN, massage cho BN</a:t>
            </a:r>
          </a:p>
          <a:p>
            <a:pPr eaLnBrk="1" fontAlgn="b" hangingPunct="1">
              <a:buClr>
                <a:srgbClr val="FF3300"/>
              </a:buClr>
              <a:buFont typeface="Wingdings" panose="05000000000000000000" pitchFamily="2" charset="2"/>
              <a:buChar char="§"/>
            </a:pPr>
            <a:r>
              <a:rPr lang="en-GB" dirty="0">
                <a:solidFill>
                  <a:schemeClr val="bg1"/>
                </a:solidFill>
              </a:rPr>
              <a:t>Cho BN thở oxy qua mask</a:t>
            </a:r>
          </a:p>
          <a:p>
            <a:pPr eaLnBrk="1" fontAlgn="b" hangingPunct="1">
              <a:buClr>
                <a:srgbClr val="FF3300"/>
              </a:buClr>
              <a:buFont typeface="Wingdings" panose="05000000000000000000" pitchFamily="2" charset="2"/>
              <a:buChar char="§"/>
            </a:pPr>
            <a:r>
              <a:rPr lang="en-GB" dirty="0">
                <a:solidFill>
                  <a:schemeClr val="bg1"/>
                </a:solidFill>
              </a:rPr>
              <a:t>Bắt mạch, đo huyết áp, nghe phổi, khám bụng, ghi điện tâm đồ </a:t>
            </a:r>
          </a:p>
        </p:txBody>
      </p:sp>
    </p:spTree>
    <p:extLst>
      <p:ext uri="{BB962C8B-B14F-4D97-AF65-F5344CB8AC3E}">
        <p14:creationId xmlns:p14="http://schemas.microsoft.com/office/powerpoint/2010/main" val="13991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normAutofit/>
          </a:bodyPr>
          <a:lstStyle/>
          <a:p>
            <a:r>
              <a:rPr lang="en-US" sz="3400" u="sng" dirty="0" smtClean="0">
                <a:latin typeface="Arial" panose="020B0604020202020204" pitchFamily="34" charset="0"/>
                <a:cs typeface="Arial" panose="020B0604020202020204" pitchFamily="34" charset="0"/>
              </a:rPr>
              <a:t>CÁC THỜI ĐIỂM VỆ SINH TAY</a:t>
            </a:r>
            <a:endParaRPr lang="en-US" sz="3400" u="sng" dirty="0">
              <a:latin typeface="Arial" panose="020B0604020202020204" pitchFamily="34" charset="0"/>
              <a:cs typeface="Arial" panose="020B0604020202020204" pitchFamily="34" charset="0"/>
            </a:endParaRPr>
          </a:p>
        </p:txBody>
      </p:sp>
      <p:pic>
        <p:nvPicPr>
          <p:cNvPr id="8" name="Picture 2" descr="5 Moments_PATIENTS-03"/>
          <p:cNvPicPr>
            <a:picLocks noChangeAspect="1" noChangeArrowheads="1"/>
          </p:cNvPicPr>
          <p:nvPr/>
        </p:nvPicPr>
        <p:blipFill>
          <a:blip r:embed="rId2" cstate="print">
            <a:extLst>
              <a:ext uri="{28A0092B-C50C-407E-A947-70E740481C1C}">
                <a14:useLocalDpi xmlns:a14="http://schemas.microsoft.com/office/drawing/2010/main" val="0"/>
              </a:ext>
            </a:extLst>
          </a:blip>
          <a:srcRect l="16451" t="7198" r="26105" b="15318"/>
          <a:stretch>
            <a:fillRect/>
          </a:stretch>
        </p:blipFill>
        <p:spPr bwMode="auto">
          <a:xfrm>
            <a:off x="419174" y="2035968"/>
            <a:ext cx="3648075" cy="369728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gray">
          <a:xfrm>
            <a:off x="827584" y="1285410"/>
            <a:ext cx="7344816" cy="330145"/>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Chỉ định </a:t>
            </a:r>
            <a:r>
              <a:rPr lang="en-US" sz="20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5</a:t>
            </a:r>
            <a:r>
              <a:rPr lang="en-US" sz="2000" b="1" dirty="0" smtClean="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Sau khi động chạm bề mặt xung quanh BN</a:t>
            </a:r>
            <a:endParaRPr lang="en-US" sz="2000" b="1"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pic>
        <p:nvPicPr>
          <p:cNvPr id="12" name="Picture 3" descr="5 Moments_5-03"/>
          <p:cNvPicPr>
            <a:picLocks noChangeAspect="1" noChangeArrowheads="1"/>
          </p:cNvPicPr>
          <p:nvPr/>
        </p:nvPicPr>
        <p:blipFill>
          <a:blip r:embed="rId3" cstate="print">
            <a:extLst>
              <a:ext uri="{28A0092B-C50C-407E-A947-70E740481C1C}">
                <a14:useLocalDpi xmlns:a14="http://schemas.microsoft.com/office/drawing/2010/main" val="0"/>
              </a:ext>
            </a:extLst>
          </a:blip>
          <a:srcRect l="50789" t="69153" r="4991" b="2930"/>
          <a:stretch>
            <a:fillRect/>
          </a:stretch>
        </p:blipFill>
        <p:spPr bwMode="auto">
          <a:xfrm>
            <a:off x="2889101" y="4797152"/>
            <a:ext cx="3267075" cy="15478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4"/>
          <p:cNvSpPr txBox="1">
            <a:spLocks noChangeArrowheads="1"/>
          </p:cNvSpPr>
          <p:nvPr/>
        </p:nvSpPr>
        <p:spPr bwMode="auto">
          <a:xfrm>
            <a:off x="4401889" y="2038524"/>
            <a:ext cx="4346575" cy="2614612"/>
          </a:xfrm>
          <a:prstGeom prst="rect">
            <a:avLst/>
          </a:prstGeom>
          <a:solidFill>
            <a:schemeClr val="accent2"/>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 hangingPunct="1">
              <a:buClr>
                <a:srgbClr val="FF3300"/>
              </a:buClr>
              <a:buFont typeface="Wingdings" panose="05000000000000000000" pitchFamily="2" charset="2"/>
              <a:buNone/>
            </a:pPr>
            <a:r>
              <a:rPr lang="en-GB" b="1" dirty="0">
                <a:solidFill>
                  <a:schemeClr val="bg1"/>
                </a:solidFill>
              </a:rPr>
              <a:t>Một số ví dụ:</a:t>
            </a:r>
          </a:p>
          <a:p>
            <a:pPr eaLnBrk="1" hangingPunct="1">
              <a:spcBef>
                <a:spcPct val="50000"/>
              </a:spcBef>
              <a:buClr>
                <a:schemeClr val="accent1"/>
              </a:buClr>
              <a:buFont typeface="Wingdings" panose="05000000000000000000" pitchFamily="2" charset="2"/>
              <a:buNone/>
            </a:pPr>
            <a:endParaRPr lang="en-GB" sz="800" dirty="0">
              <a:solidFill>
                <a:schemeClr val="bg1"/>
              </a:solidFill>
            </a:endParaRPr>
          </a:p>
          <a:p>
            <a:pPr eaLnBrk="1" hangingPunct="1">
              <a:spcBef>
                <a:spcPct val="50000"/>
              </a:spcBef>
              <a:buClr>
                <a:schemeClr val="accent1"/>
              </a:buClr>
              <a:buFont typeface="Wingdings" panose="05000000000000000000" pitchFamily="2" charset="2"/>
              <a:buChar char="§"/>
            </a:pPr>
            <a:r>
              <a:rPr lang="en-GB" dirty="0">
                <a:solidFill>
                  <a:schemeClr val="bg1"/>
                </a:solidFill>
              </a:rPr>
              <a:t>Thay ga giường khi BN không có ở GB</a:t>
            </a:r>
          </a:p>
          <a:p>
            <a:pPr eaLnBrk="1" hangingPunct="1">
              <a:spcBef>
                <a:spcPct val="50000"/>
              </a:spcBef>
              <a:buClr>
                <a:schemeClr val="accent1"/>
              </a:buClr>
              <a:buFont typeface="Wingdings" panose="05000000000000000000" pitchFamily="2" charset="2"/>
              <a:buChar char="§"/>
            </a:pPr>
            <a:r>
              <a:rPr lang="en-GB" dirty="0">
                <a:solidFill>
                  <a:schemeClr val="bg1"/>
                </a:solidFill>
              </a:rPr>
              <a:t>Điều chỉnh tốc độ dịch truyền</a:t>
            </a:r>
          </a:p>
          <a:p>
            <a:pPr eaLnBrk="1" hangingPunct="1">
              <a:spcBef>
                <a:spcPct val="50000"/>
              </a:spcBef>
              <a:buClr>
                <a:schemeClr val="accent1"/>
              </a:buClr>
              <a:buFont typeface="Wingdings" panose="05000000000000000000" pitchFamily="2" charset="2"/>
              <a:buChar char="§"/>
            </a:pPr>
            <a:r>
              <a:rPr lang="en-GB" dirty="0">
                <a:solidFill>
                  <a:schemeClr val="bg1"/>
                </a:solidFill>
              </a:rPr>
              <a:t>Đặt báo thức </a:t>
            </a:r>
          </a:p>
          <a:p>
            <a:pPr eaLnBrk="1" hangingPunct="1">
              <a:spcBef>
                <a:spcPct val="50000"/>
              </a:spcBef>
              <a:buClr>
                <a:schemeClr val="accent1"/>
              </a:buClr>
              <a:buFont typeface="Wingdings" panose="05000000000000000000" pitchFamily="2" charset="2"/>
              <a:buChar char="§"/>
            </a:pPr>
            <a:r>
              <a:rPr lang="en-GB" dirty="0">
                <a:solidFill>
                  <a:schemeClr val="bg1"/>
                </a:solidFill>
              </a:rPr>
              <a:t>Động chạm GB, bàn đêm</a:t>
            </a:r>
          </a:p>
          <a:p>
            <a:pPr eaLnBrk="1" hangingPunct="1">
              <a:spcBef>
                <a:spcPct val="50000"/>
              </a:spcBef>
              <a:buClr>
                <a:schemeClr val="accent1"/>
              </a:buClr>
              <a:buFont typeface="Wingdings" panose="05000000000000000000" pitchFamily="2" charset="2"/>
              <a:buChar char="§"/>
            </a:pPr>
            <a:r>
              <a:rPr lang="en-GB" dirty="0">
                <a:solidFill>
                  <a:schemeClr val="bg1"/>
                </a:solidFill>
              </a:rPr>
              <a:t>Làm sạch bàn đêm, tủ đầu giường BN</a:t>
            </a:r>
          </a:p>
        </p:txBody>
      </p:sp>
    </p:spTree>
    <p:extLst>
      <p:ext uri="{BB962C8B-B14F-4D97-AF65-F5344CB8AC3E}">
        <p14:creationId xmlns:p14="http://schemas.microsoft.com/office/powerpoint/2010/main" val="23526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a:xfrm>
            <a:off x="461392" y="274638"/>
            <a:ext cx="8431088" cy="868362"/>
          </a:xfrm>
        </p:spPr>
        <p:txBody>
          <a:bodyPr>
            <a:noAutofit/>
          </a:bodyPr>
          <a:lstStyle/>
          <a:p>
            <a:r>
              <a:rPr lang="en-US" sz="3400" u="sng" dirty="0" smtClean="0">
                <a:latin typeface="Arial" panose="020B0604020202020204" pitchFamily="34" charset="0"/>
                <a:cs typeface="Arial" panose="020B0604020202020204" pitchFamily="34" charset="0"/>
              </a:rPr>
              <a:t>QUY TRÌNH VỆ SINH TAY THƯỜNG QUY</a:t>
            </a:r>
            <a:endParaRPr lang="en-US" sz="3400" u="sng" dirty="0">
              <a:latin typeface="Arial" panose="020B0604020202020204" pitchFamily="34" charset="0"/>
              <a:cs typeface="Arial" panose="020B0604020202020204" pitchFamily="34" charset="0"/>
            </a:endParaRPr>
          </a:p>
        </p:txBody>
      </p:sp>
      <p:pic>
        <p:nvPicPr>
          <p:cNvPr id="8" name="Picture 2" descr="ris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57400"/>
            <a:ext cx="25146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risk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219200" y="2057400"/>
            <a:ext cx="24384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1295400" y="4724400"/>
            <a:ext cx="3429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dirty="0">
                <a:latin typeface="Arial" panose="020B0604020202020204" pitchFamily="34" charset="0"/>
                <a:cs typeface="Arial" panose="020B0604020202020204" pitchFamily="34" charset="0"/>
              </a:rPr>
              <a:t>Vùng thường không tiếp xúc với hoá chất KK</a:t>
            </a:r>
          </a:p>
          <a:p>
            <a:endParaRPr lang="en-US" dirty="0">
              <a:latin typeface="Arial" panose="020B0604020202020204" pitchFamily="34" charset="0"/>
              <a:cs typeface="Arial" panose="020B0604020202020204" pitchFamily="34" charset="0"/>
            </a:endParaRPr>
          </a:p>
        </p:txBody>
      </p:sp>
      <p:sp>
        <p:nvSpPr>
          <p:cNvPr id="11" name="Rectangle 7"/>
          <p:cNvSpPr>
            <a:spLocks noChangeArrowheads="1"/>
          </p:cNvSpPr>
          <p:nvPr/>
        </p:nvSpPr>
        <p:spPr bwMode="auto">
          <a:xfrm>
            <a:off x="5334000" y="47244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Vùng có một phần không tiếp xúc với hoá chất KK</a:t>
            </a:r>
          </a:p>
        </p:txBody>
      </p:sp>
      <p:sp>
        <p:nvSpPr>
          <p:cNvPr id="12" name="Rectangle 6"/>
          <p:cNvSpPr>
            <a:spLocks noChangeArrowheads="1"/>
          </p:cNvSpPr>
          <p:nvPr/>
        </p:nvSpPr>
        <p:spPr bwMode="auto">
          <a:xfrm>
            <a:off x="838200" y="4876800"/>
            <a:ext cx="365125" cy="182563"/>
          </a:xfrm>
          <a:prstGeom prst="rect">
            <a:avLst/>
          </a:prstGeom>
          <a:solidFill>
            <a:srgbClr val="942300"/>
          </a:solidFill>
          <a:ln w="9525">
            <a:solidFill>
              <a:srgbClr val="9423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atin typeface="Arial" panose="020B0604020202020204" pitchFamily="34" charset="0"/>
              <a:cs typeface="Arial" panose="020B0604020202020204" pitchFamily="34" charset="0"/>
            </a:endParaRPr>
          </a:p>
        </p:txBody>
      </p:sp>
      <p:sp>
        <p:nvSpPr>
          <p:cNvPr id="13" name="Rectangle 8"/>
          <p:cNvSpPr>
            <a:spLocks noChangeArrowheads="1"/>
          </p:cNvSpPr>
          <p:nvPr/>
        </p:nvSpPr>
        <p:spPr bwMode="auto">
          <a:xfrm>
            <a:off x="4876800" y="4876800"/>
            <a:ext cx="365125" cy="182563"/>
          </a:xfrm>
          <a:prstGeom prst="rect">
            <a:avLst/>
          </a:prstGeom>
          <a:solidFill>
            <a:srgbClr val="CC9900"/>
          </a:solidFill>
          <a:ln w="9525">
            <a:solidFill>
              <a:srgbClr val="CC99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atin typeface="Arial" panose="020B0604020202020204" pitchFamily="34" charset="0"/>
              <a:cs typeface="Arial" panose="020B0604020202020204" pitchFamily="34" charset="0"/>
            </a:endParaRPr>
          </a:p>
        </p:txBody>
      </p:sp>
      <p:sp>
        <p:nvSpPr>
          <p:cNvPr id="2" name="Rectangle 1"/>
          <p:cNvSpPr/>
          <p:nvPr/>
        </p:nvSpPr>
        <p:spPr>
          <a:xfrm>
            <a:off x="467544" y="1267530"/>
            <a:ext cx="8219256" cy="707886"/>
          </a:xfrm>
          <a:prstGeom prst="rect">
            <a:avLst/>
          </a:prstGeom>
        </p:spPr>
        <p:txBody>
          <a:bodyPr wrap="square">
            <a:spAutoFit/>
          </a:bodyPr>
          <a:lstStyle/>
          <a:p>
            <a:pPr algn="just"/>
            <a:r>
              <a:rPr lang="en-US" sz="2000" dirty="0" smtClean="0">
                <a:ln>
                  <a:solidFill>
                    <a:schemeClr val="accent5">
                      <a:lumMod val="50000"/>
                    </a:schemeClr>
                  </a:solidFill>
                </a:ln>
                <a:latin typeface="Arial" panose="020B0604020202020204" pitchFamily="34" charset="0"/>
                <a:cs typeface="Arial" panose="020B0604020202020204" pitchFamily="34" charset="0"/>
              </a:rPr>
              <a:t>   </a:t>
            </a:r>
            <a:r>
              <a:rPr lang="en-US" sz="2000" dirty="0" smtClean="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LJ</a:t>
            </a:r>
            <a:r>
              <a:rPr lang="en-US" sz="2000" dirty="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Taylor (1978):  </a:t>
            </a:r>
            <a:r>
              <a:rPr lang="en-US" sz="2000" dirty="0" err="1" smtClean="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Mức</a:t>
            </a:r>
            <a:r>
              <a:rPr lang="en-US" sz="2000" dirty="0" smtClean="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độ tiếp xúc với hoá </a:t>
            </a:r>
            <a:r>
              <a:rPr lang="en-US" sz="2000" dirty="0" err="1">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chất</a:t>
            </a:r>
            <a:r>
              <a:rPr lang="en-US" sz="2000" dirty="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smtClean="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VST</a:t>
            </a:r>
            <a:r>
              <a:rPr lang="en-US" sz="2000" dirty="0" smtClean="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không giống nhau tại các vùng khác nhau của bàn </a:t>
            </a:r>
            <a:r>
              <a:rPr lang="en-US" sz="2000" dirty="0" smtClean="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tay</a:t>
            </a:r>
            <a:endParaRPr lang="en-US" sz="2000" dirty="0">
              <a:ln w="0">
                <a:solidFill>
                  <a:schemeClr val="accent5">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69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27FA3D4-A3B6-4200-996D-BBD0A08E01F1}" type="slidenum">
              <a:rPr lang="en-US" altLang="en-US" smtClean="0"/>
              <a:pPr/>
              <a:t>25</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61963"/>
            <a:ext cx="7467600" cy="601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89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zon_pat_occupé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788"/>
            <a:ext cx="9144000" cy="731678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57150">
                <a:solidFill>
                  <a:srgbClr val="FF0000"/>
                </a:solidFill>
                <a:miter lim="800000"/>
                <a:headEnd/>
                <a:tailEnd/>
              </a14:hiddenLine>
            </a:ext>
          </a:extLst>
        </p:spPr>
      </p:pic>
      <p:sp>
        <p:nvSpPr>
          <p:cNvPr id="39939" name="Rectangle 3"/>
          <p:cNvSpPr>
            <a:spLocks noChangeArrowheads="1"/>
          </p:cNvSpPr>
          <p:nvPr/>
        </p:nvSpPr>
        <p:spPr bwMode="auto">
          <a:xfrm>
            <a:off x="4818063" y="2000250"/>
            <a:ext cx="457200" cy="2286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0" name="Oval 4"/>
          <p:cNvSpPr>
            <a:spLocks noChangeArrowheads="1"/>
          </p:cNvSpPr>
          <p:nvPr/>
        </p:nvSpPr>
        <p:spPr bwMode="auto">
          <a:xfrm>
            <a:off x="4191000" y="3810000"/>
            <a:ext cx="381000" cy="381000"/>
          </a:xfrm>
          <a:prstGeom prst="ellipse">
            <a:avLst/>
          </a:prstGeom>
          <a:noFill/>
          <a:ln>
            <a:noFill/>
          </a:ln>
          <a:effectLst/>
          <a:extLst>
            <a:ext uri="{909E8E84-426E-40DD-AFC4-6F175D3DCCD1}">
              <a14:hiddenFill xmlns:a14="http://schemas.microsoft.com/office/drawing/2010/main">
                <a:solidFill>
                  <a:schemeClr val="accent2">
                    <a:alpha val="50195"/>
                  </a:schemeClr>
                </a:solid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1" name="Oval 5"/>
          <p:cNvSpPr>
            <a:spLocks noChangeArrowheads="1"/>
          </p:cNvSpPr>
          <p:nvPr/>
        </p:nvSpPr>
        <p:spPr bwMode="auto">
          <a:xfrm>
            <a:off x="7391400" y="533400"/>
            <a:ext cx="533400" cy="533400"/>
          </a:xfrm>
          <a:prstGeom prst="ellipse">
            <a:avLst/>
          </a:prstGeom>
          <a:noFill/>
          <a:ln>
            <a:noFill/>
          </a:ln>
          <a:effectLst/>
          <a:extLst>
            <a:ext uri="{909E8E84-426E-40DD-AFC4-6F175D3DCCD1}">
              <a14:hiddenFill xmlns:a14="http://schemas.microsoft.com/office/drawing/2010/main">
                <a:solidFill>
                  <a:srgbClr val="FF3300">
                    <a:alpha val="50195"/>
                  </a:srgbClr>
                </a:solid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2" name="Oval 6"/>
          <p:cNvSpPr>
            <a:spLocks noChangeArrowheads="1"/>
          </p:cNvSpPr>
          <p:nvPr/>
        </p:nvSpPr>
        <p:spPr bwMode="auto">
          <a:xfrm>
            <a:off x="3200400" y="3886200"/>
            <a:ext cx="533400" cy="533400"/>
          </a:xfrm>
          <a:prstGeom prst="ellipse">
            <a:avLst/>
          </a:prstGeom>
          <a:noFill/>
          <a:ln>
            <a:noFill/>
          </a:ln>
          <a:effectLst/>
          <a:extLst>
            <a:ext uri="{909E8E84-426E-40DD-AFC4-6F175D3DCCD1}">
              <a14:hiddenFill xmlns:a14="http://schemas.microsoft.com/office/drawing/2010/main">
                <a:solidFill>
                  <a:srgbClr val="FF3300">
                    <a:alpha val="50195"/>
                  </a:srgbClr>
                </a:solid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3" name="Oval 7"/>
          <p:cNvSpPr>
            <a:spLocks noChangeArrowheads="1"/>
          </p:cNvSpPr>
          <p:nvPr/>
        </p:nvSpPr>
        <p:spPr bwMode="auto">
          <a:xfrm>
            <a:off x="6400800" y="3505200"/>
            <a:ext cx="533400" cy="533400"/>
          </a:xfrm>
          <a:prstGeom prst="ellipse">
            <a:avLst/>
          </a:prstGeom>
          <a:noFill/>
          <a:ln>
            <a:noFill/>
          </a:ln>
          <a:effectLst/>
          <a:extLst>
            <a:ext uri="{909E8E84-426E-40DD-AFC4-6F175D3DCCD1}">
              <a14:hiddenFill xmlns:a14="http://schemas.microsoft.com/office/drawing/2010/main">
                <a:solidFill>
                  <a:schemeClr val="accent2">
                    <a:alpha val="50195"/>
                  </a:schemeClr>
                </a:solid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4" name="Oval 9"/>
          <p:cNvSpPr>
            <a:spLocks noChangeArrowheads="1"/>
          </p:cNvSpPr>
          <p:nvPr/>
        </p:nvSpPr>
        <p:spPr bwMode="auto">
          <a:xfrm>
            <a:off x="5638800" y="4572000"/>
            <a:ext cx="457200" cy="457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5" name="Oval 11"/>
          <p:cNvSpPr>
            <a:spLocks noChangeArrowheads="1"/>
          </p:cNvSpPr>
          <p:nvPr/>
        </p:nvSpPr>
        <p:spPr bwMode="auto">
          <a:xfrm>
            <a:off x="2362200" y="1600200"/>
            <a:ext cx="457200" cy="457200"/>
          </a:xfrm>
          <a:prstGeom prst="ellipse">
            <a:avLst/>
          </a:prstGeom>
          <a:noFill/>
          <a:ln>
            <a:noFill/>
          </a:ln>
          <a:effectLst/>
          <a:extLst>
            <a:ext uri="{909E8E84-426E-40DD-AFC4-6F175D3DCCD1}">
              <a14:hiddenFill xmlns:a14="http://schemas.microsoft.com/office/drawing/2010/main">
                <a:solidFill>
                  <a:srgbClr val="FF3300">
                    <a:alpha val="50195"/>
                  </a:srgbClr>
                </a:solid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6" name="Oval 12"/>
          <p:cNvSpPr>
            <a:spLocks noChangeArrowheads="1"/>
          </p:cNvSpPr>
          <p:nvPr/>
        </p:nvSpPr>
        <p:spPr bwMode="auto">
          <a:xfrm>
            <a:off x="1143000" y="2743200"/>
            <a:ext cx="457200" cy="457200"/>
          </a:xfrm>
          <a:prstGeom prst="ellipse">
            <a:avLst/>
          </a:prstGeom>
          <a:noFill/>
          <a:ln>
            <a:noFill/>
          </a:ln>
          <a:effectLst/>
          <a:extLst>
            <a:ext uri="{909E8E84-426E-40DD-AFC4-6F175D3DCCD1}">
              <a14:hiddenFill xmlns:a14="http://schemas.microsoft.com/office/drawing/2010/main">
                <a:solidFill>
                  <a:srgbClr val="FF3300">
                    <a:alpha val="50195"/>
                  </a:srgbClr>
                </a:solid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7" name="Oval 13"/>
          <p:cNvSpPr>
            <a:spLocks noChangeArrowheads="1"/>
          </p:cNvSpPr>
          <p:nvPr/>
        </p:nvSpPr>
        <p:spPr bwMode="auto">
          <a:xfrm>
            <a:off x="5105400" y="2743200"/>
            <a:ext cx="457200" cy="457200"/>
          </a:xfrm>
          <a:prstGeom prst="ellipse">
            <a:avLst/>
          </a:prstGeom>
          <a:noFill/>
          <a:ln>
            <a:noFill/>
          </a:ln>
          <a:effectLst/>
          <a:extLst>
            <a:ext uri="{909E8E84-426E-40DD-AFC4-6F175D3DCCD1}">
              <a14:hiddenFill xmlns:a14="http://schemas.microsoft.com/office/drawing/2010/main">
                <a:solidFill>
                  <a:srgbClr val="FF3300">
                    <a:alpha val="50195"/>
                  </a:srgbClr>
                </a:solid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8" name="Oval 14"/>
          <p:cNvSpPr>
            <a:spLocks noChangeArrowheads="1"/>
          </p:cNvSpPr>
          <p:nvPr/>
        </p:nvSpPr>
        <p:spPr bwMode="auto">
          <a:xfrm>
            <a:off x="7391400" y="3048000"/>
            <a:ext cx="228600" cy="228600"/>
          </a:xfrm>
          <a:prstGeom prst="ellipse">
            <a:avLst/>
          </a:prstGeom>
          <a:noFill/>
          <a:ln>
            <a:noFill/>
          </a:ln>
          <a:effectLst/>
          <a:extLst>
            <a:ext uri="{909E8E84-426E-40DD-AFC4-6F175D3DCCD1}">
              <a14:hiddenFill xmlns:a14="http://schemas.microsoft.com/office/drawing/2010/main">
                <a:solidFill>
                  <a:schemeClr val="accent2">
                    <a:alpha val="50195"/>
                  </a:schemeClr>
                </a:solidFill>
              </a14:hiddenFill>
            </a:ex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39949" name="Text Box 15"/>
          <p:cNvSpPr txBox="1">
            <a:spLocks noChangeArrowheads="1"/>
          </p:cNvSpPr>
          <p:nvPr/>
        </p:nvSpPr>
        <p:spPr bwMode="auto">
          <a:xfrm>
            <a:off x="4818063" y="6511925"/>
            <a:ext cx="4325937"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spcBef>
                <a:spcPct val="50000"/>
              </a:spcBef>
            </a:pPr>
            <a:r>
              <a:rPr lang="en-GB" sz="1600" b="1">
                <a:latin typeface="Arial" charset="0"/>
              </a:rPr>
              <a:t>H Sax, University Hospitals, Geneva 2006</a:t>
            </a:r>
            <a:endParaRPr lang="en-US" sz="1600" b="1">
              <a:latin typeface="Arial" charset="0"/>
            </a:endParaRPr>
          </a:p>
        </p:txBody>
      </p:sp>
      <p:sp>
        <p:nvSpPr>
          <p:cNvPr id="39950" name="Freeform 16"/>
          <p:cNvSpPr>
            <a:spLocks/>
          </p:cNvSpPr>
          <p:nvPr/>
        </p:nvSpPr>
        <p:spPr bwMode="auto">
          <a:xfrm>
            <a:off x="0" y="-458788"/>
            <a:ext cx="9036496" cy="7127876"/>
          </a:xfrm>
          <a:custGeom>
            <a:avLst/>
            <a:gdLst>
              <a:gd name="T0" fmla="*/ 2147483647 w 6615"/>
              <a:gd name="T1" fmla="*/ 2147483647 h 4785"/>
              <a:gd name="T2" fmla="*/ 2147483647 w 6615"/>
              <a:gd name="T3" fmla="*/ 2147483647 h 4785"/>
              <a:gd name="T4" fmla="*/ 2147483647 w 6615"/>
              <a:gd name="T5" fmla="*/ 2147483647 h 4785"/>
              <a:gd name="T6" fmla="*/ 2147483647 w 6615"/>
              <a:gd name="T7" fmla="*/ 2147483647 h 4785"/>
              <a:gd name="T8" fmla="*/ 2147483647 w 6615"/>
              <a:gd name="T9" fmla="*/ 2147483647 h 4785"/>
              <a:gd name="T10" fmla="*/ 2147483647 w 6615"/>
              <a:gd name="T11" fmla="*/ 2147483647 h 4785"/>
              <a:gd name="T12" fmla="*/ 2147483647 w 6615"/>
              <a:gd name="T13" fmla="*/ 2147483647 h 4785"/>
              <a:gd name="T14" fmla="*/ 2147483647 w 6615"/>
              <a:gd name="T15" fmla="*/ 2147483647 h 4785"/>
              <a:gd name="T16" fmla="*/ 2147483647 w 6615"/>
              <a:gd name="T17" fmla="*/ 2147483647 h 4785"/>
              <a:gd name="T18" fmla="*/ 2147483647 w 6615"/>
              <a:gd name="T19" fmla="*/ 2147483647 h 4785"/>
              <a:gd name="T20" fmla="*/ 2147483647 w 6615"/>
              <a:gd name="T21" fmla="*/ 2147483647 h 4785"/>
              <a:gd name="T22" fmla="*/ 2147483647 w 6615"/>
              <a:gd name="T23" fmla="*/ 2147483647 h 4785"/>
              <a:gd name="T24" fmla="*/ 2147483647 w 6615"/>
              <a:gd name="T25" fmla="*/ 2147483647 h 4785"/>
              <a:gd name="T26" fmla="*/ 2147483647 w 6615"/>
              <a:gd name="T27" fmla="*/ 2147483647 h 4785"/>
              <a:gd name="T28" fmla="*/ 2147483647 w 6615"/>
              <a:gd name="T29" fmla="*/ 2147483647 h 4785"/>
              <a:gd name="T30" fmla="*/ 2147483647 w 6615"/>
              <a:gd name="T31" fmla="*/ 2147483647 h 47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15" h="4785">
                <a:moveTo>
                  <a:pt x="2094" y="234"/>
                </a:moveTo>
                <a:cubicBezTo>
                  <a:pt x="2472" y="174"/>
                  <a:pt x="2381" y="272"/>
                  <a:pt x="2502" y="416"/>
                </a:cubicBezTo>
                <a:cubicBezTo>
                  <a:pt x="2623" y="560"/>
                  <a:pt x="2600" y="990"/>
                  <a:pt x="2819" y="1096"/>
                </a:cubicBezTo>
                <a:cubicBezTo>
                  <a:pt x="3038" y="1202"/>
                  <a:pt x="3628" y="1187"/>
                  <a:pt x="3817" y="1051"/>
                </a:cubicBezTo>
                <a:cubicBezTo>
                  <a:pt x="4006" y="915"/>
                  <a:pt x="3794" y="438"/>
                  <a:pt x="3953" y="279"/>
                </a:cubicBezTo>
                <a:cubicBezTo>
                  <a:pt x="4112" y="120"/>
                  <a:pt x="4505" y="136"/>
                  <a:pt x="4770" y="98"/>
                </a:cubicBezTo>
                <a:cubicBezTo>
                  <a:pt x="5035" y="60"/>
                  <a:pt x="5375" y="0"/>
                  <a:pt x="5541" y="53"/>
                </a:cubicBezTo>
                <a:cubicBezTo>
                  <a:pt x="5707" y="106"/>
                  <a:pt x="5730" y="23"/>
                  <a:pt x="5768" y="416"/>
                </a:cubicBezTo>
                <a:cubicBezTo>
                  <a:pt x="5806" y="809"/>
                  <a:pt x="5715" y="2026"/>
                  <a:pt x="5768" y="2411"/>
                </a:cubicBezTo>
                <a:cubicBezTo>
                  <a:pt x="5821" y="2796"/>
                  <a:pt x="6025" y="2442"/>
                  <a:pt x="6085" y="2729"/>
                </a:cubicBezTo>
                <a:cubicBezTo>
                  <a:pt x="6145" y="3016"/>
                  <a:pt x="6615" y="3871"/>
                  <a:pt x="6131" y="4135"/>
                </a:cubicBezTo>
                <a:cubicBezTo>
                  <a:pt x="5647" y="4399"/>
                  <a:pt x="4089" y="4286"/>
                  <a:pt x="3182" y="4316"/>
                </a:cubicBezTo>
                <a:cubicBezTo>
                  <a:pt x="2275" y="4346"/>
                  <a:pt x="1104" y="4785"/>
                  <a:pt x="688" y="4316"/>
                </a:cubicBezTo>
                <a:cubicBezTo>
                  <a:pt x="272" y="3847"/>
                  <a:pt x="764" y="2094"/>
                  <a:pt x="688" y="1504"/>
                </a:cubicBezTo>
                <a:cubicBezTo>
                  <a:pt x="612" y="914"/>
                  <a:pt x="0" y="990"/>
                  <a:pt x="234" y="778"/>
                </a:cubicBezTo>
                <a:cubicBezTo>
                  <a:pt x="468" y="566"/>
                  <a:pt x="1716" y="294"/>
                  <a:pt x="2094" y="234"/>
                </a:cubicBezTo>
                <a:close/>
              </a:path>
            </a:pathLst>
          </a:custGeom>
          <a:noFill/>
          <a:ln>
            <a:noFill/>
          </a:ln>
          <a:effectLst/>
          <a:extLst/>
        </p:spPr>
        <p:txBody>
          <a:bodyPr/>
          <a:lstStyle/>
          <a:p>
            <a:endParaRPr lang="en-US"/>
          </a:p>
        </p:txBody>
      </p:sp>
      <p:sp>
        <p:nvSpPr>
          <p:cNvPr id="534545" name="Freeform 17"/>
          <p:cNvSpPr>
            <a:spLocks/>
          </p:cNvSpPr>
          <p:nvPr/>
        </p:nvSpPr>
        <p:spPr bwMode="auto">
          <a:xfrm>
            <a:off x="107950" y="2924175"/>
            <a:ext cx="4392613" cy="3744913"/>
          </a:xfrm>
          <a:custGeom>
            <a:avLst/>
            <a:gdLst>
              <a:gd name="T0" fmla="*/ 0 w 2767"/>
              <a:gd name="T1" fmla="*/ 2147483647 h 2359"/>
              <a:gd name="T2" fmla="*/ 2147483647 w 2767"/>
              <a:gd name="T3" fmla="*/ 0 h 2359"/>
              <a:gd name="T4" fmla="*/ 0 60000 65536"/>
              <a:gd name="T5" fmla="*/ 0 60000 65536"/>
            </a:gdLst>
            <a:ahLst/>
            <a:cxnLst>
              <a:cxn ang="T4">
                <a:pos x="T0" y="T1"/>
              </a:cxn>
              <a:cxn ang="T5">
                <a:pos x="T2" y="T3"/>
              </a:cxn>
            </a:cxnLst>
            <a:rect l="0" t="0" r="r" b="b"/>
            <a:pathLst>
              <a:path w="2767" h="2359">
                <a:moveTo>
                  <a:pt x="0" y="2359"/>
                </a:moveTo>
                <a:cubicBezTo>
                  <a:pt x="0" y="2359"/>
                  <a:pt x="1383" y="1179"/>
                  <a:pt x="2767" y="0"/>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6" name="Rectangle 18"/>
          <p:cNvSpPr>
            <a:spLocks noChangeArrowheads="1"/>
          </p:cNvSpPr>
          <p:nvPr/>
        </p:nvSpPr>
        <p:spPr bwMode="auto">
          <a:xfrm>
            <a:off x="1835150" y="4652963"/>
            <a:ext cx="792163" cy="7207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b="1">
                <a:solidFill>
                  <a:schemeClr val="bg1"/>
                </a:solidFill>
              </a:rPr>
              <a:t>1</a:t>
            </a:r>
          </a:p>
        </p:txBody>
      </p:sp>
      <p:sp>
        <p:nvSpPr>
          <p:cNvPr id="534547" name="Freeform 19"/>
          <p:cNvSpPr>
            <a:spLocks/>
          </p:cNvSpPr>
          <p:nvPr/>
        </p:nvSpPr>
        <p:spPr bwMode="auto">
          <a:xfrm>
            <a:off x="2843213" y="2384425"/>
            <a:ext cx="1873250" cy="396875"/>
          </a:xfrm>
          <a:custGeom>
            <a:avLst/>
            <a:gdLst>
              <a:gd name="T0" fmla="*/ 2147483647 w 1180"/>
              <a:gd name="T1" fmla="*/ 2147483647 h 250"/>
              <a:gd name="T2" fmla="*/ 2147483647 w 1180"/>
              <a:gd name="T3" fmla="*/ 2147483647 h 250"/>
              <a:gd name="T4" fmla="*/ 0 w 1180"/>
              <a:gd name="T5" fmla="*/ 2147483647 h 250"/>
              <a:gd name="T6" fmla="*/ 0 60000 65536"/>
              <a:gd name="T7" fmla="*/ 0 60000 65536"/>
              <a:gd name="T8" fmla="*/ 0 60000 65536"/>
            </a:gdLst>
            <a:ahLst/>
            <a:cxnLst>
              <a:cxn ang="T6">
                <a:pos x="T0" y="T1"/>
              </a:cxn>
              <a:cxn ang="T7">
                <a:pos x="T2" y="T3"/>
              </a:cxn>
              <a:cxn ang="T8">
                <a:pos x="T4" y="T5"/>
              </a:cxn>
            </a:cxnLst>
            <a:rect l="0" t="0" r="r" b="b"/>
            <a:pathLst>
              <a:path w="1180" h="250">
                <a:moveTo>
                  <a:pt x="1180" y="250"/>
                </a:moveTo>
                <a:cubicBezTo>
                  <a:pt x="1074" y="148"/>
                  <a:pt x="968" y="46"/>
                  <a:pt x="771" y="23"/>
                </a:cubicBezTo>
                <a:cubicBezTo>
                  <a:pt x="574" y="0"/>
                  <a:pt x="287" y="57"/>
                  <a:pt x="0" y="114"/>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8" name="Freeform 20"/>
          <p:cNvSpPr>
            <a:spLocks/>
          </p:cNvSpPr>
          <p:nvPr/>
        </p:nvSpPr>
        <p:spPr bwMode="auto">
          <a:xfrm>
            <a:off x="1547813" y="1892300"/>
            <a:ext cx="1295400" cy="673100"/>
          </a:xfrm>
          <a:custGeom>
            <a:avLst/>
            <a:gdLst>
              <a:gd name="T0" fmla="*/ 2147483647 w 816"/>
              <a:gd name="T1" fmla="*/ 2147483647 h 424"/>
              <a:gd name="T2" fmla="*/ 2147483647 w 816"/>
              <a:gd name="T3" fmla="*/ 2147483647 h 424"/>
              <a:gd name="T4" fmla="*/ 0 w 816"/>
              <a:gd name="T5" fmla="*/ 2147483647 h 424"/>
              <a:gd name="T6" fmla="*/ 0 60000 65536"/>
              <a:gd name="T7" fmla="*/ 0 60000 65536"/>
              <a:gd name="T8" fmla="*/ 0 60000 65536"/>
            </a:gdLst>
            <a:ahLst/>
            <a:cxnLst>
              <a:cxn ang="T6">
                <a:pos x="T0" y="T1"/>
              </a:cxn>
              <a:cxn ang="T7">
                <a:pos x="T2" y="T3"/>
              </a:cxn>
              <a:cxn ang="T8">
                <a:pos x="T4" y="T5"/>
              </a:cxn>
            </a:cxnLst>
            <a:rect l="0" t="0" r="r" b="b"/>
            <a:pathLst>
              <a:path w="816" h="424">
                <a:moveTo>
                  <a:pt x="816" y="424"/>
                </a:moveTo>
                <a:cubicBezTo>
                  <a:pt x="771" y="227"/>
                  <a:pt x="726" y="30"/>
                  <a:pt x="590" y="15"/>
                </a:cubicBezTo>
                <a:cubicBezTo>
                  <a:pt x="454" y="0"/>
                  <a:pt x="227" y="166"/>
                  <a:pt x="0" y="333"/>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9" name="Freeform 21"/>
          <p:cNvSpPr>
            <a:spLocks/>
          </p:cNvSpPr>
          <p:nvPr/>
        </p:nvSpPr>
        <p:spPr bwMode="auto">
          <a:xfrm>
            <a:off x="1368425" y="1101725"/>
            <a:ext cx="3779838" cy="1390650"/>
          </a:xfrm>
          <a:custGeom>
            <a:avLst/>
            <a:gdLst>
              <a:gd name="T0" fmla="*/ 2147483647 w 2381"/>
              <a:gd name="T1" fmla="*/ 2147483647 h 876"/>
              <a:gd name="T2" fmla="*/ 2147483647 w 2381"/>
              <a:gd name="T3" fmla="*/ 2147483647 h 876"/>
              <a:gd name="T4" fmla="*/ 2147483647 w 2381"/>
              <a:gd name="T5" fmla="*/ 2147483647 h 876"/>
              <a:gd name="T6" fmla="*/ 0 60000 65536"/>
              <a:gd name="T7" fmla="*/ 0 60000 65536"/>
              <a:gd name="T8" fmla="*/ 0 60000 65536"/>
            </a:gdLst>
            <a:ahLst/>
            <a:cxnLst>
              <a:cxn ang="T6">
                <a:pos x="T0" y="T1"/>
              </a:cxn>
              <a:cxn ang="T7">
                <a:pos x="T2" y="T3"/>
              </a:cxn>
              <a:cxn ang="T8">
                <a:pos x="T4" y="T5"/>
              </a:cxn>
            </a:cxnLst>
            <a:rect l="0" t="0" r="r" b="b"/>
            <a:pathLst>
              <a:path w="2381" h="876">
                <a:moveTo>
                  <a:pt x="68" y="786"/>
                </a:moveTo>
                <a:cubicBezTo>
                  <a:pt x="34" y="393"/>
                  <a:pt x="0" y="0"/>
                  <a:pt x="385" y="15"/>
                </a:cubicBezTo>
                <a:cubicBezTo>
                  <a:pt x="770" y="30"/>
                  <a:pt x="1575" y="453"/>
                  <a:pt x="2381" y="876"/>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50" name="Rectangle 22"/>
          <p:cNvSpPr>
            <a:spLocks noChangeArrowheads="1"/>
          </p:cNvSpPr>
          <p:nvPr/>
        </p:nvSpPr>
        <p:spPr bwMode="auto">
          <a:xfrm>
            <a:off x="2987675" y="1125538"/>
            <a:ext cx="720725" cy="79216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b="1">
                <a:solidFill>
                  <a:schemeClr val="bg1"/>
                </a:solidFill>
              </a:rPr>
              <a:t>2</a:t>
            </a:r>
          </a:p>
        </p:txBody>
      </p:sp>
      <p:sp>
        <p:nvSpPr>
          <p:cNvPr id="534551" name="Freeform 23"/>
          <p:cNvSpPr>
            <a:spLocks/>
          </p:cNvSpPr>
          <p:nvPr/>
        </p:nvSpPr>
        <p:spPr bwMode="auto">
          <a:xfrm>
            <a:off x="5364163" y="1665288"/>
            <a:ext cx="2903537" cy="2555875"/>
          </a:xfrm>
          <a:custGeom>
            <a:avLst/>
            <a:gdLst>
              <a:gd name="T0" fmla="*/ 0 w 1829"/>
              <a:gd name="T1" fmla="*/ 2147483647 h 1610"/>
              <a:gd name="T2" fmla="*/ 2147483647 w 1829"/>
              <a:gd name="T3" fmla="*/ 2147483647 h 1610"/>
              <a:gd name="T4" fmla="*/ 2147483647 w 1829"/>
              <a:gd name="T5" fmla="*/ 2147483647 h 1610"/>
              <a:gd name="T6" fmla="*/ 2147483647 w 1829"/>
              <a:gd name="T7" fmla="*/ 2147483647 h 1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9" h="1610">
                <a:moveTo>
                  <a:pt x="0" y="476"/>
                </a:moveTo>
                <a:cubicBezTo>
                  <a:pt x="192" y="238"/>
                  <a:pt x="385" y="0"/>
                  <a:pt x="680" y="68"/>
                </a:cubicBezTo>
                <a:cubicBezTo>
                  <a:pt x="975" y="136"/>
                  <a:pt x="1709" y="627"/>
                  <a:pt x="1769" y="884"/>
                </a:cubicBezTo>
                <a:cubicBezTo>
                  <a:pt x="1829" y="1141"/>
                  <a:pt x="1436" y="1375"/>
                  <a:pt x="1043" y="1610"/>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52" name="Rectangle 24"/>
          <p:cNvSpPr>
            <a:spLocks noChangeArrowheads="1"/>
          </p:cNvSpPr>
          <p:nvPr/>
        </p:nvSpPr>
        <p:spPr bwMode="auto">
          <a:xfrm>
            <a:off x="6156325" y="1557338"/>
            <a:ext cx="720725" cy="7191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b="1">
                <a:solidFill>
                  <a:schemeClr val="bg1"/>
                </a:solidFill>
              </a:rPr>
              <a:t>3</a:t>
            </a:r>
          </a:p>
        </p:txBody>
      </p:sp>
      <p:sp>
        <p:nvSpPr>
          <p:cNvPr id="534553" name="Freeform 25"/>
          <p:cNvSpPr>
            <a:spLocks/>
          </p:cNvSpPr>
          <p:nvPr/>
        </p:nvSpPr>
        <p:spPr bwMode="auto">
          <a:xfrm>
            <a:off x="5567363" y="3968750"/>
            <a:ext cx="1452562" cy="1044575"/>
          </a:xfrm>
          <a:custGeom>
            <a:avLst/>
            <a:gdLst>
              <a:gd name="T0" fmla="*/ 2147483647 w 915"/>
              <a:gd name="T1" fmla="*/ 2147483647 h 658"/>
              <a:gd name="T2" fmla="*/ 2147483647 w 915"/>
              <a:gd name="T3" fmla="*/ 2147483647 h 658"/>
              <a:gd name="T4" fmla="*/ 2147483647 w 915"/>
              <a:gd name="T5" fmla="*/ 2147483647 h 658"/>
              <a:gd name="T6" fmla="*/ 2147483647 w 915"/>
              <a:gd name="T7" fmla="*/ 2147483647 h 6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5" h="658">
                <a:moveTo>
                  <a:pt x="915" y="159"/>
                </a:moveTo>
                <a:cubicBezTo>
                  <a:pt x="601" y="79"/>
                  <a:pt x="288" y="0"/>
                  <a:pt x="144" y="68"/>
                </a:cubicBezTo>
                <a:cubicBezTo>
                  <a:pt x="0" y="136"/>
                  <a:pt x="30" y="476"/>
                  <a:pt x="53" y="567"/>
                </a:cubicBezTo>
                <a:cubicBezTo>
                  <a:pt x="76" y="658"/>
                  <a:pt x="178" y="635"/>
                  <a:pt x="280" y="613"/>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54" name="Line 26"/>
          <p:cNvSpPr>
            <a:spLocks noChangeShapeType="1"/>
          </p:cNvSpPr>
          <p:nvPr/>
        </p:nvSpPr>
        <p:spPr bwMode="auto">
          <a:xfrm flipH="1" flipV="1">
            <a:off x="2916238" y="4652963"/>
            <a:ext cx="2951162" cy="5762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55" name="Line 27"/>
          <p:cNvSpPr>
            <a:spLocks noChangeShapeType="1"/>
          </p:cNvSpPr>
          <p:nvPr/>
        </p:nvSpPr>
        <p:spPr bwMode="auto">
          <a:xfrm>
            <a:off x="2843213" y="5013325"/>
            <a:ext cx="5976937" cy="10795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56" name="Rectangle 28"/>
          <p:cNvSpPr>
            <a:spLocks noChangeArrowheads="1"/>
          </p:cNvSpPr>
          <p:nvPr/>
        </p:nvSpPr>
        <p:spPr bwMode="auto">
          <a:xfrm>
            <a:off x="6372225" y="5300663"/>
            <a:ext cx="863600" cy="8651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b="1">
                <a:solidFill>
                  <a:schemeClr val="bg1"/>
                </a:solidFill>
              </a:rPr>
              <a:t>5</a:t>
            </a:r>
          </a:p>
        </p:txBody>
      </p:sp>
      <p:sp>
        <p:nvSpPr>
          <p:cNvPr id="39963" name="Text Box 29"/>
          <p:cNvSpPr txBox="1">
            <a:spLocks noChangeArrowheads="1"/>
          </p:cNvSpPr>
          <p:nvPr/>
        </p:nvSpPr>
        <p:spPr bwMode="auto">
          <a:xfrm>
            <a:off x="0" y="0"/>
            <a:ext cx="9036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400" b="1" smtClean="0">
                <a:solidFill>
                  <a:schemeClr val="bg1"/>
                </a:solidFill>
                <a:latin typeface="Arial" charset="0"/>
              </a:rPr>
              <a:t>Khu </a:t>
            </a:r>
            <a:r>
              <a:rPr lang="en-GB" sz="2400" b="1">
                <a:solidFill>
                  <a:schemeClr val="bg1"/>
                </a:solidFill>
                <a:latin typeface="Arial" charset="0"/>
              </a:rPr>
              <a:t>vực chăm sóc y tế liên quan đến tiếp xúc chăm sóc y tế</a:t>
            </a:r>
            <a:endParaRPr lang="en-US" sz="2400" b="1">
              <a:solidFill>
                <a:schemeClr val="bg1"/>
              </a:solidFill>
              <a:latin typeface="Arial" charset="0"/>
            </a:endParaRPr>
          </a:p>
        </p:txBody>
      </p:sp>
      <p:sp>
        <p:nvSpPr>
          <p:cNvPr id="73738" name="Rectangle 10"/>
          <p:cNvSpPr>
            <a:spLocks noChangeArrowheads="1"/>
          </p:cNvSpPr>
          <p:nvPr/>
        </p:nvSpPr>
        <p:spPr bwMode="auto">
          <a:xfrm>
            <a:off x="6026150" y="4532313"/>
            <a:ext cx="685800" cy="533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4000" b="1">
                <a:solidFill>
                  <a:schemeClr val="bg1"/>
                </a:solidFill>
              </a:rPr>
              <a:t>4</a:t>
            </a:r>
          </a:p>
        </p:txBody>
      </p:sp>
    </p:spTree>
    <p:extLst>
      <p:ext uri="{BB962C8B-B14F-4D97-AF65-F5344CB8AC3E}">
        <p14:creationId xmlns:p14="http://schemas.microsoft.com/office/powerpoint/2010/main" val="3293213602"/>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4545"/>
                                        </p:tgtEl>
                                        <p:attrNameLst>
                                          <p:attrName>style.visibility</p:attrName>
                                        </p:attrNameLst>
                                      </p:cBhvr>
                                      <p:to>
                                        <p:strVal val="visible"/>
                                      </p:to>
                                    </p:set>
                                    <p:animEffect transition="in" filter="wipe(left)">
                                      <p:cBhvr>
                                        <p:cTn id="7" dur="500"/>
                                        <p:tgtEl>
                                          <p:spTgt spid="5345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3454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534547"/>
                                        </p:tgtEl>
                                        <p:attrNameLst>
                                          <p:attrName>style.visibility</p:attrName>
                                        </p:attrNameLst>
                                      </p:cBhvr>
                                      <p:to>
                                        <p:strVal val="visible"/>
                                      </p:to>
                                    </p:set>
                                    <p:animEffect transition="in" filter="wipe(right)">
                                      <p:cBhvr>
                                        <p:cTn id="16" dur="500"/>
                                        <p:tgtEl>
                                          <p:spTgt spid="5345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34548"/>
                                        </p:tgtEl>
                                        <p:attrNameLst>
                                          <p:attrName>style.visibility</p:attrName>
                                        </p:attrNameLst>
                                      </p:cBhvr>
                                      <p:to>
                                        <p:strVal val="visible"/>
                                      </p:to>
                                    </p:set>
                                    <p:animEffect transition="in" filter="wipe(right)">
                                      <p:cBhvr>
                                        <p:cTn id="21" dur="500"/>
                                        <p:tgtEl>
                                          <p:spTgt spid="5345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34549"/>
                                        </p:tgtEl>
                                        <p:attrNameLst>
                                          <p:attrName>style.visibility</p:attrName>
                                        </p:attrNameLst>
                                      </p:cBhvr>
                                      <p:to>
                                        <p:strVal val="visible"/>
                                      </p:to>
                                    </p:set>
                                    <p:animEffect transition="in" filter="wipe(left)">
                                      <p:cBhvr>
                                        <p:cTn id="26" dur="500"/>
                                        <p:tgtEl>
                                          <p:spTgt spid="5345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45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34551"/>
                                        </p:tgtEl>
                                        <p:attrNameLst>
                                          <p:attrName>style.visibility</p:attrName>
                                        </p:attrNameLst>
                                      </p:cBhvr>
                                      <p:to>
                                        <p:strVal val="visible"/>
                                      </p:to>
                                    </p:set>
                                    <p:animEffect transition="in" filter="wipe(left)">
                                      <p:cBhvr>
                                        <p:cTn id="35" dur="500"/>
                                        <p:tgtEl>
                                          <p:spTgt spid="53455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3455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34553"/>
                                        </p:tgtEl>
                                        <p:attrNameLst>
                                          <p:attrName>style.visibility</p:attrName>
                                        </p:attrNameLst>
                                      </p:cBhvr>
                                      <p:to>
                                        <p:strVal val="visible"/>
                                      </p:to>
                                    </p:set>
                                    <p:animEffect transition="in" filter="wipe(right)">
                                      <p:cBhvr>
                                        <p:cTn id="44" dur="500"/>
                                        <p:tgtEl>
                                          <p:spTgt spid="53455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3738"/>
                                        </p:tgtEl>
                                        <p:attrNameLst>
                                          <p:attrName>style.visibility</p:attrName>
                                        </p:attrNameLst>
                                      </p:cBhvr>
                                      <p:to>
                                        <p:strVal val="visible"/>
                                      </p:to>
                                    </p:set>
                                    <p:anim calcmode="lin" valueType="num">
                                      <p:cBhvr additive="base">
                                        <p:cTn id="49" dur="500" fill="hold"/>
                                        <p:tgtEl>
                                          <p:spTgt spid="73738"/>
                                        </p:tgtEl>
                                        <p:attrNameLst>
                                          <p:attrName>ppt_x</p:attrName>
                                        </p:attrNameLst>
                                      </p:cBhvr>
                                      <p:tavLst>
                                        <p:tav tm="0">
                                          <p:val>
                                            <p:strVal val="#ppt_x"/>
                                          </p:val>
                                        </p:tav>
                                        <p:tav tm="100000">
                                          <p:val>
                                            <p:strVal val="#ppt_x"/>
                                          </p:val>
                                        </p:tav>
                                      </p:tavLst>
                                    </p:anim>
                                    <p:anim calcmode="lin" valueType="num">
                                      <p:cBhvr additive="base">
                                        <p:cTn id="50" dur="500" fill="hold"/>
                                        <p:tgtEl>
                                          <p:spTgt spid="7373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34554"/>
                                        </p:tgtEl>
                                        <p:attrNameLst>
                                          <p:attrName>style.visibility</p:attrName>
                                        </p:attrNameLst>
                                      </p:cBhvr>
                                      <p:to>
                                        <p:strVal val="visible"/>
                                      </p:to>
                                    </p:set>
                                    <p:animEffect transition="in" filter="fade">
                                      <p:cBhvr>
                                        <p:cTn id="55" dur="500"/>
                                        <p:tgtEl>
                                          <p:spTgt spid="53455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34555"/>
                                        </p:tgtEl>
                                        <p:attrNameLst>
                                          <p:attrName>style.visibility</p:attrName>
                                        </p:attrNameLst>
                                      </p:cBhvr>
                                      <p:to>
                                        <p:strVal val="visible"/>
                                      </p:to>
                                    </p:set>
                                    <p:animEffect transition="in" filter="fade">
                                      <p:cBhvr>
                                        <p:cTn id="60" dur="500"/>
                                        <p:tgtEl>
                                          <p:spTgt spid="53455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34556"/>
                                        </p:tgtEl>
                                        <p:attrNameLst>
                                          <p:attrName>style.visibility</p:attrName>
                                        </p:attrNameLst>
                                      </p:cBhvr>
                                      <p:to>
                                        <p:strVal val="visible"/>
                                      </p:to>
                                    </p:set>
                                    <p:animEffect transition="in" filter="barn(inVertical)">
                                      <p:cBhvr>
                                        <p:cTn id="65" dur="500"/>
                                        <p:tgtEl>
                                          <p:spTgt spid="534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45" grpId="0" animBg="1"/>
      <p:bldP spid="534546" grpId="0" animBg="1"/>
      <p:bldP spid="534547" grpId="0" animBg="1"/>
      <p:bldP spid="534548" grpId="0" animBg="1"/>
      <p:bldP spid="534549" grpId="0" animBg="1"/>
      <p:bldP spid="534550" grpId="0" animBg="1"/>
      <p:bldP spid="534551" grpId="0" animBg="1"/>
      <p:bldP spid="534552" grpId="0" animBg="1"/>
      <p:bldP spid="534553" grpId="0" animBg="1"/>
      <p:bldP spid="534554" grpId="0" animBg="1"/>
      <p:bldP spid="534555" grpId="0" animBg="1"/>
      <p:bldP spid="534556" grpId="0" animBg="1"/>
      <p:bldP spid="737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Line 2"/>
          <p:cNvSpPr>
            <a:spLocks noChangeShapeType="1"/>
          </p:cNvSpPr>
          <p:nvPr/>
        </p:nvSpPr>
        <p:spPr bwMode="auto">
          <a:xfrm flipH="1" flipV="1">
            <a:off x="7402513" y="2898773"/>
            <a:ext cx="5556" cy="1597025"/>
          </a:xfrm>
          <a:prstGeom prst="line">
            <a:avLst/>
          </a:prstGeom>
          <a:ln w="57150">
            <a:headEnd type="oval" w="med" len="med"/>
            <a:tailEnd type="triangle" w="med" len="med"/>
          </a:ln>
          <a:scene3d>
            <a:camera prst="orthographicFront"/>
            <a:lightRig rig="threePt" dir="t"/>
          </a:scene3d>
          <a:sp3d>
            <a:bevelT prst="relaxedInset"/>
          </a:sp3d>
        </p:spPr>
        <p:style>
          <a:lnRef idx="3">
            <a:schemeClr val="accent2"/>
          </a:lnRef>
          <a:fillRef idx="0">
            <a:schemeClr val="accent2"/>
          </a:fillRef>
          <a:effectRef idx="2">
            <a:schemeClr val="accent2"/>
          </a:effectRef>
          <a:fontRef idx="minor">
            <a:schemeClr val="tx1"/>
          </a:fontRef>
        </p:style>
        <p:txBody>
          <a:bodyPr/>
          <a:lstStyle/>
          <a:p>
            <a:pPr>
              <a:defRPr/>
            </a:pPr>
            <a:endParaRPr lang="en-US">
              <a:solidFill>
                <a:srgbClr val="FF0000"/>
              </a:solidFill>
            </a:endParaRPr>
          </a:p>
        </p:txBody>
      </p:sp>
      <p:sp>
        <p:nvSpPr>
          <p:cNvPr id="40968" name="Line 3"/>
          <p:cNvSpPr>
            <a:spLocks noChangeShapeType="1"/>
          </p:cNvSpPr>
          <p:nvPr/>
        </p:nvSpPr>
        <p:spPr bwMode="auto">
          <a:xfrm flipV="1">
            <a:off x="1219200" y="3971925"/>
            <a:ext cx="0" cy="600075"/>
          </a:xfrm>
          <a:prstGeom prst="line">
            <a:avLst/>
          </a:prstGeom>
          <a:noFill/>
          <a:ln w="76200">
            <a:pattFill prst="trellis">
              <a:fgClr>
                <a:schemeClr val="tx1"/>
              </a:fgClr>
              <a:bgClr>
                <a:srgbClr val="FFFFFF"/>
              </a:bgClr>
            </a:patt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9" name="Line 4"/>
          <p:cNvSpPr>
            <a:spLocks noChangeShapeType="1"/>
          </p:cNvSpPr>
          <p:nvPr/>
        </p:nvSpPr>
        <p:spPr bwMode="auto">
          <a:xfrm flipV="1">
            <a:off x="4114800" y="3505200"/>
            <a:ext cx="0" cy="933450"/>
          </a:xfrm>
          <a:prstGeom prst="line">
            <a:avLst/>
          </a:prstGeom>
          <a:noFill/>
          <a:ln w="76200">
            <a:pattFill prst="pct5">
              <a:fgClr>
                <a:schemeClr val="folHlink"/>
              </a:fgClr>
              <a:bgClr>
                <a:srgbClr val="A50021"/>
              </a:bgClr>
            </a:patt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1" name="Rectangle 5"/>
          <p:cNvSpPr>
            <a:spLocks noGrp="1" noChangeArrowheads="1"/>
          </p:cNvSpPr>
          <p:nvPr>
            <p:ph type="title"/>
          </p:nvPr>
        </p:nvSpPr>
        <p:spPr>
          <a:xfrm>
            <a:off x="53975" y="152400"/>
            <a:ext cx="9090025" cy="1752600"/>
          </a:xfrm>
          <a:blipFill dpi="0" rotWithShape="1">
            <a:blip r:embed="rId3">
              <a:extLst>
                <a:ext uri="{28A0092B-C50C-407E-A947-70E740481C1C}">
                  <a14:useLocalDpi xmlns:a14="http://schemas.microsoft.com/office/drawing/2010/main" val="0"/>
                </a:ext>
              </a:extLst>
            </a:blip>
            <a:srcRect/>
            <a:stretch>
              <a:fillRect/>
            </a:stretch>
          </a:blipFill>
        </p:spPr>
        <p:txBody>
          <a:bodyPr/>
          <a:lstStyle/>
          <a:p>
            <a:pPr algn="ctr" eaLnBrk="1" fontAlgn="auto" hangingPunct="1">
              <a:lnSpc>
                <a:spcPct val="90000"/>
              </a:lnSpc>
              <a:spcAft>
                <a:spcPts val="0"/>
              </a:spcAft>
              <a:defRPr/>
            </a:pPr>
            <a:r>
              <a:rPr lang="en-US" b="1" smtClean="0">
                <a:solidFill>
                  <a:srgbClr val="FF0000"/>
                </a:solidFill>
                <a:effectLst>
                  <a:outerShdw blurRad="38100" dist="38100" dir="2700000" algn="tl">
                    <a:srgbClr val="000000">
                      <a:alpha val="43137"/>
                    </a:srgbClr>
                  </a:outerShdw>
                </a:effectLst>
                <a:latin typeface="Arial" pitchFamily="34" charset="0"/>
                <a:cs typeface="Arial" pitchFamily="34" charset="0"/>
              </a:rPr>
              <a:t>Khuyến cáo sử dụng các biện pháp tăng cường vệ sinh tay</a:t>
            </a:r>
          </a:p>
        </p:txBody>
      </p:sp>
      <p:sp>
        <p:nvSpPr>
          <p:cNvPr id="39942" name="AutoShape 6"/>
          <p:cNvSpPr>
            <a:spLocks noChangeArrowheads="1"/>
          </p:cNvSpPr>
          <p:nvPr/>
        </p:nvSpPr>
        <p:spPr bwMode="auto">
          <a:xfrm rot="21333051">
            <a:off x="405898" y="3829797"/>
            <a:ext cx="8557708" cy="461665"/>
          </a:xfrm>
          <a:custGeom>
            <a:avLst/>
            <a:gdLst>
              <a:gd name="connsiteX0" fmla="*/ 0 w 8143875"/>
              <a:gd name="connsiteY0" fmla="*/ 397401 h 794802"/>
              <a:gd name="connsiteX1" fmla="*/ 1803946 w 8143875"/>
              <a:gd name="connsiteY1" fmla="*/ 0 h 794802"/>
              <a:gd name="connsiteX2" fmla="*/ 1803946 w 8143875"/>
              <a:gd name="connsiteY2" fmla="*/ 198701 h 794802"/>
              <a:gd name="connsiteX3" fmla="*/ 6339929 w 8143875"/>
              <a:gd name="connsiteY3" fmla="*/ 198701 h 794802"/>
              <a:gd name="connsiteX4" fmla="*/ 6339929 w 8143875"/>
              <a:gd name="connsiteY4" fmla="*/ 0 h 794802"/>
              <a:gd name="connsiteX5" fmla="*/ 8143875 w 8143875"/>
              <a:gd name="connsiteY5" fmla="*/ 397401 h 794802"/>
              <a:gd name="connsiteX6" fmla="*/ 6339929 w 8143875"/>
              <a:gd name="connsiteY6" fmla="*/ 794802 h 794802"/>
              <a:gd name="connsiteX7" fmla="*/ 6339929 w 8143875"/>
              <a:gd name="connsiteY7" fmla="*/ 596102 h 794802"/>
              <a:gd name="connsiteX8" fmla="*/ 1803946 w 8143875"/>
              <a:gd name="connsiteY8" fmla="*/ 596102 h 794802"/>
              <a:gd name="connsiteX9" fmla="*/ 1803946 w 8143875"/>
              <a:gd name="connsiteY9" fmla="*/ 794802 h 794802"/>
              <a:gd name="connsiteX10" fmla="*/ 0 w 8143875"/>
              <a:gd name="connsiteY10" fmla="*/ 397401 h 794802"/>
              <a:gd name="connsiteX0" fmla="*/ 0 w 8143875"/>
              <a:gd name="connsiteY0" fmla="*/ 397401 h 794802"/>
              <a:gd name="connsiteX1" fmla="*/ 1803946 w 8143875"/>
              <a:gd name="connsiteY1" fmla="*/ 0 h 794802"/>
              <a:gd name="connsiteX2" fmla="*/ 1803946 w 8143875"/>
              <a:gd name="connsiteY2" fmla="*/ 198701 h 794802"/>
              <a:gd name="connsiteX3" fmla="*/ 6339929 w 8143875"/>
              <a:gd name="connsiteY3" fmla="*/ 198701 h 794802"/>
              <a:gd name="connsiteX4" fmla="*/ 6339929 w 8143875"/>
              <a:gd name="connsiteY4" fmla="*/ 0 h 794802"/>
              <a:gd name="connsiteX5" fmla="*/ 8143875 w 8143875"/>
              <a:gd name="connsiteY5" fmla="*/ 397401 h 794802"/>
              <a:gd name="connsiteX6" fmla="*/ 6339929 w 8143875"/>
              <a:gd name="connsiteY6" fmla="*/ 794802 h 794802"/>
              <a:gd name="connsiteX7" fmla="*/ 6339929 w 8143875"/>
              <a:gd name="connsiteY7" fmla="*/ 596102 h 794802"/>
              <a:gd name="connsiteX8" fmla="*/ 2500475 w 8143875"/>
              <a:gd name="connsiteY8" fmla="*/ 171874 h 794802"/>
              <a:gd name="connsiteX9" fmla="*/ 1803946 w 8143875"/>
              <a:gd name="connsiteY9" fmla="*/ 596102 h 794802"/>
              <a:gd name="connsiteX10" fmla="*/ 1803946 w 8143875"/>
              <a:gd name="connsiteY10" fmla="*/ 794802 h 794802"/>
              <a:gd name="connsiteX11" fmla="*/ 0 w 8143875"/>
              <a:gd name="connsiteY11" fmla="*/ 397401 h 794802"/>
              <a:gd name="connsiteX0" fmla="*/ 0 w 8143875"/>
              <a:gd name="connsiteY0" fmla="*/ 397401 h 794802"/>
              <a:gd name="connsiteX1" fmla="*/ 1803946 w 8143875"/>
              <a:gd name="connsiteY1" fmla="*/ 0 h 794802"/>
              <a:gd name="connsiteX2" fmla="*/ 1803946 w 8143875"/>
              <a:gd name="connsiteY2" fmla="*/ 198701 h 794802"/>
              <a:gd name="connsiteX3" fmla="*/ 6339929 w 8143875"/>
              <a:gd name="connsiteY3" fmla="*/ 198701 h 794802"/>
              <a:gd name="connsiteX4" fmla="*/ 6339929 w 8143875"/>
              <a:gd name="connsiteY4" fmla="*/ 0 h 794802"/>
              <a:gd name="connsiteX5" fmla="*/ 8143875 w 8143875"/>
              <a:gd name="connsiteY5" fmla="*/ 397401 h 794802"/>
              <a:gd name="connsiteX6" fmla="*/ 6339929 w 8143875"/>
              <a:gd name="connsiteY6" fmla="*/ 794802 h 794802"/>
              <a:gd name="connsiteX7" fmla="*/ 6339929 w 8143875"/>
              <a:gd name="connsiteY7" fmla="*/ 596102 h 794802"/>
              <a:gd name="connsiteX8" fmla="*/ 2605353 w 8143875"/>
              <a:gd name="connsiteY8" fmla="*/ 535066 h 794802"/>
              <a:gd name="connsiteX9" fmla="*/ 1803946 w 8143875"/>
              <a:gd name="connsiteY9" fmla="*/ 596102 h 794802"/>
              <a:gd name="connsiteX10" fmla="*/ 1803946 w 8143875"/>
              <a:gd name="connsiteY10" fmla="*/ 794802 h 794802"/>
              <a:gd name="connsiteX11" fmla="*/ 0 w 8143875"/>
              <a:gd name="connsiteY11" fmla="*/ 397401 h 794802"/>
              <a:gd name="connsiteX0" fmla="*/ 0 w 8143875"/>
              <a:gd name="connsiteY0" fmla="*/ 596850 h 994251"/>
              <a:gd name="connsiteX1" fmla="*/ 1803946 w 8143875"/>
              <a:gd name="connsiteY1" fmla="*/ 199449 h 994251"/>
              <a:gd name="connsiteX2" fmla="*/ 1803946 w 8143875"/>
              <a:gd name="connsiteY2" fmla="*/ 398150 h 994251"/>
              <a:gd name="connsiteX3" fmla="*/ 6356116 w 8143875"/>
              <a:gd name="connsiteY3" fmla="*/ 0 h 994251"/>
              <a:gd name="connsiteX4" fmla="*/ 6339929 w 8143875"/>
              <a:gd name="connsiteY4" fmla="*/ 199449 h 994251"/>
              <a:gd name="connsiteX5" fmla="*/ 8143875 w 8143875"/>
              <a:gd name="connsiteY5" fmla="*/ 596850 h 994251"/>
              <a:gd name="connsiteX6" fmla="*/ 6339929 w 8143875"/>
              <a:gd name="connsiteY6" fmla="*/ 994251 h 994251"/>
              <a:gd name="connsiteX7" fmla="*/ 6339929 w 8143875"/>
              <a:gd name="connsiteY7" fmla="*/ 795551 h 994251"/>
              <a:gd name="connsiteX8" fmla="*/ 2605353 w 8143875"/>
              <a:gd name="connsiteY8" fmla="*/ 734515 h 994251"/>
              <a:gd name="connsiteX9" fmla="*/ 1803946 w 8143875"/>
              <a:gd name="connsiteY9" fmla="*/ 795551 h 994251"/>
              <a:gd name="connsiteX10" fmla="*/ 1803946 w 8143875"/>
              <a:gd name="connsiteY10" fmla="*/ 994251 h 994251"/>
              <a:gd name="connsiteX11" fmla="*/ 0 w 8143875"/>
              <a:gd name="connsiteY11" fmla="*/ 596850 h 994251"/>
              <a:gd name="connsiteX0" fmla="*/ 0 w 8149128"/>
              <a:gd name="connsiteY0" fmla="*/ 827997 h 1225398"/>
              <a:gd name="connsiteX1" fmla="*/ 1803946 w 8149128"/>
              <a:gd name="connsiteY1" fmla="*/ 430596 h 1225398"/>
              <a:gd name="connsiteX2" fmla="*/ 1803946 w 8149128"/>
              <a:gd name="connsiteY2" fmla="*/ 629297 h 1225398"/>
              <a:gd name="connsiteX3" fmla="*/ 6356116 w 8149128"/>
              <a:gd name="connsiteY3" fmla="*/ 231147 h 1225398"/>
              <a:gd name="connsiteX4" fmla="*/ 6339929 w 8149128"/>
              <a:gd name="connsiteY4" fmla="*/ 430596 h 1225398"/>
              <a:gd name="connsiteX5" fmla="*/ 8149128 w 8149128"/>
              <a:gd name="connsiteY5" fmla="*/ 0 h 1225398"/>
              <a:gd name="connsiteX6" fmla="*/ 6339929 w 8149128"/>
              <a:gd name="connsiteY6" fmla="*/ 1225398 h 1225398"/>
              <a:gd name="connsiteX7" fmla="*/ 6339929 w 8149128"/>
              <a:gd name="connsiteY7" fmla="*/ 1026698 h 1225398"/>
              <a:gd name="connsiteX8" fmla="*/ 2605353 w 8149128"/>
              <a:gd name="connsiteY8" fmla="*/ 965662 h 1225398"/>
              <a:gd name="connsiteX9" fmla="*/ 1803946 w 8149128"/>
              <a:gd name="connsiteY9" fmla="*/ 1026698 h 1225398"/>
              <a:gd name="connsiteX10" fmla="*/ 1803946 w 8149128"/>
              <a:gd name="connsiteY10" fmla="*/ 1225398 h 1225398"/>
              <a:gd name="connsiteX11" fmla="*/ 0 w 8149128"/>
              <a:gd name="connsiteY11" fmla="*/ 827997 h 1225398"/>
              <a:gd name="connsiteX0" fmla="*/ 0 w 8149128"/>
              <a:gd name="connsiteY0" fmla="*/ 827997 h 1225398"/>
              <a:gd name="connsiteX1" fmla="*/ 1803946 w 8149128"/>
              <a:gd name="connsiteY1" fmla="*/ 430596 h 1225398"/>
              <a:gd name="connsiteX2" fmla="*/ 1803946 w 8149128"/>
              <a:gd name="connsiteY2" fmla="*/ 629297 h 1225398"/>
              <a:gd name="connsiteX3" fmla="*/ 6182592 w 8149128"/>
              <a:gd name="connsiteY3" fmla="*/ 750192 h 1225398"/>
              <a:gd name="connsiteX4" fmla="*/ 6339929 w 8149128"/>
              <a:gd name="connsiteY4" fmla="*/ 430596 h 1225398"/>
              <a:gd name="connsiteX5" fmla="*/ 8149128 w 8149128"/>
              <a:gd name="connsiteY5" fmla="*/ 0 h 1225398"/>
              <a:gd name="connsiteX6" fmla="*/ 6339929 w 8149128"/>
              <a:gd name="connsiteY6" fmla="*/ 1225398 h 1225398"/>
              <a:gd name="connsiteX7" fmla="*/ 6339929 w 8149128"/>
              <a:gd name="connsiteY7" fmla="*/ 1026698 h 1225398"/>
              <a:gd name="connsiteX8" fmla="*/ 2605353 w 8149128"/>
              <a:gd name="connsiteY8" fmla="*/ 965662 h 1225398"/>
              <a:gd name="connsiteX9" fmla="*/ 1803946 w 8149128"/>
              <a:gd name="connsiteY9" fmla="*/ 1026698 h 1225398"/>
              <a:gd name="connsiteX10" fmla="*/ 1803946 w 8149128"/>
              <a:gd name="connsiteY10" fmla="*/ 1225398 h 1225398"/>
              <a:gd name="connsiteX11" fmla="*/ 0 w 8149128"/>
              <a:gd name="connsiteY11" fmla="*/ 827997 h 1225398"/>
              <a:gd name="connsiteX0" fmla="*/ 0 w 8149128"/>
              <a:gd name="connsiteY0" fmla="*/ 827997 h 1225398"/>
              <a:gd name="connsiteX1" fmla="*/ 1803946 w 8149128"/>
              <a:gd name="connsiteY1" fmla="*/ 430596 h 1225398"/>
              <a:gd name="connsiteX2" fmla="*/ 1888738 w 8149128"/>
              <a:gd name="connsiteY2" fmla="*/ 680273 h 1225398"/>
              <a:gd name="connsiteX3" fmla="*/ 6182592 w 8149128"/>
              <a:gd name="connsiteY3" fmla="*/ 750192 h 1225398"/>
              <a:gd name="connsiteX4" fmla="*/ 6339929 w 8149128"/>
              <a:gd name="connsiteY4" fmla="*/ 430596 h 1225398"/>
              <a:gd name="connsiteX5" fmla="*/ 8149128 w 8149128"/>
              <a:gd name="connsiteY5" fmla="*/ 0 h 1225398"/>
              <a:gd name="connsiteX6" fmla="*/ 6339929 w 8149128"/>
              <a:gd name="connsiteY6" fmla="*/ 1225398 h 1225398"/>
              <a:gd name="connsiteX7" fmla="*/ 6339929 w 8149128"/>
              <a:gd name="connsiteY7" fmla="*/ 1026698 h 1225398"/>
              <a:gd name="connsiteX8" fmla="*/ 2605353 w 8149128"/>
              <a:gd name="connsiteY8" fmla="*/ 965662 h 1225398"/>
              <a:gd name="connsiteX9" fmla="*/ 1803946 w 8149128"/>
              <a:gd name="connsiteY9" fmla="*/ 1026698 h 1225398"/>
              <a:gd name="connsiteX10" fmla="*/ 1803946 w 8149128"/>
              <a:gd name="connsiteY10" fmla="*/ 1225398 h 1225398"/>
              <a:gd name="connsiteX11" fmla="*/ 0 w 8149128"/>
              <a:gd name="connsiteY11" fmla="*/ 827997 h 1225398"/>
              <a:gd name="connsiteX0" fmla="*/ 0 w 8149128"/>
              <a:gd name="connsiteY0" fmla="*/ 827997 h 1225398"/>
              <a:gd name="connsiteX1" fmla="*/ 1691697 w 8149128"/>
              <a:gd name="connsiteY1" fmla="*/ 732514 h 1225398"/>
              <a:gd name="connsiteX2" fmla="*/ 1888738 w 8149128"/>
              <a:gd name="connsiteY2" fmla="*/ 680273 h 1225398"/>
              <a:gd name="connsiteX3" fmla="*/ 6182592 w 8149128"/>
              <a:gd name="connsiteY3" fmla="*/ 750192 h 1225398"/>
              <a:gd name="connsiteX4" fmla="*/ 6339929 w 8149128"/>
              <a:gd name="connsiteY4" fmla="*/ 430596 h 1225398"/>
              <a:gd name="connsiteX5" fmla="*/ 8149128 w 8149128"/>
              <a:gd name="connsiteY5" fmla="*/ 0 h 1225398"/>
              <a:gd name="connsiteX6" fmla="*/ 6339929 w 8149128"/>
              <a:gd name="connsiteY6" fmla="*/ 1225398 h 1225398"/>
              <a:gd name="connsiteX7" fmla="*/ 6339929 w 8149128"/>
              <a:gd name="connsiteY7" fmla="*/ 1026698 h 1225398"/>
              <a:gd name="connsiteX8" fmla="*/ 2605353 w 8149128"/>
              <a:gd name="connsiteY8" fmla="*/ 965662 h 1225398"/>
              <a:gd name="connsiteX9" fmla="*/ 1803946 w 8149128"/>
              <a:gd name="connsiteY9" fmla="*/ 1026698 h 1225398"/>
              <a:gd name="connsiteX10" fmla="*/ 1803946 w 8149128"/>
              <a:gd name="connsiteY10" fmla="*/ 1225398 h 1225398"/>
              <a:gd name="connsiteX11" fmla="*/ 0 w 8149128"/>
              <a:gd name="connsiteY11" fmla="*/ 827997 h 1225398"/>
              <a:gd name="connsiteX0" fmla="*/ 0 w 8202561"/>
              <a:gd name="connsiteY0" fmla="*/ 1134491 h 1225398"/>
              <a:gd name="connsiteX1" fmla="*/ 1745130 w 8202561"/>
              <a:gd name="connsiteY1" fmla="*/ 732514 h 1225398"/>
              <a:gd name="connsiteX2" fmla="*/ 1942171 w 8202561"/>
              <a:gd name="connsiteY2" fmla="*/ 680273 h 1225398"/>
              <a:gd name="connsiteX3" fmla="*/ 6236025 w 8202561"/>
              <a:gd name="connsiteY3" fmla="*/ 750192 h 1225398"/>
              <a:gd name="connsiteX4" fmla="*/ 6393362 w 8202561"/>
              <a:gd name="connsiteY4" fmla="*/ 430596 h 1225398"/>
              <a:gd name="connsiteX5" fmla="*/ 8202561 w 8202561"/>
              <a:gd name="connsiteY5" fmla="*/ 0 h 1225398"/>
              <a:gd name="connsiteX6" fmla="*/ 6393362 w 8202561"/>
              <a:gd name="connsiteY6" fmla="*/ 1225398 h 1225398"/>
              <a:gd name="connsiteX7" fmla="*/ 6393362 w 8202561"/>
              <a:gd name="connsiteY7" fmla="*/ 1026698 h 1225398"/>
              <a:gd name="connsiteX8" fmla="*/ 2658786 w 8202561"/>
              <a:gd name="connsiteY8" fmla="*/ 965662 h 1225398"/>
              <a:gd name="connsiteX9" fmla="*/ 1857379 w 8202561"/>
              <a:gd name="connsiteY9" fmla="*/ 1026698 h 1225398"/>
              <a:gd name="connsiteX10" fmla="*/ 1857379 w 8202561"/>
              <a:gd name="connsiteY10" fmla="*/ 1225398 h 1225398"/>
              <a:gd name="connsiteX11" fmla="*/ 0 w 8202561"/>
              <a:gd name="connsiteY11" fmla="*/ 1134491 h 12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2561" h="1225398">
                <a:moveTo>
                  <a:pt x="0" y="1134491"/>
                </a:moveTo>
                <a:lnTo>
                  <a:pt x="1745130" y="732514"/>
                </a:lnTo>
                <a:lnTo>
                  <a:pt x="1942171" y="680273"/>
                </a:lnTo>
                <a:lnTo>
                  <a:pt x="6236025" y="750192"/>
                </a:lnTo>
                <a:lnTo>
                  <a:pt x="6393362" y="430596"/>
                </a:lnTo>
                <a:lnTo>
                  <a:pt x="8202561" y="0"/>
                </a:lnTo>
                <a:lnTo>
                  <a:pt x="6393362" y="1225398"/>
                </a:lnTo>
                <a:lnTo>
                  <a:pt x="6393362" y="1026698"/>
                </a:lnTo>
                <a:cubicBezTo>
                  <a:pt x="5122090" y="1028952"/>
                  <a:pt x="3930058" y="963408"/>
                  <a:pt x="2658786" y="965662"/>
                </a:cubicBezTo>
                <a:lnTo>
                  <a:pt x="1857379" y="1026698"/>
                </a:lnTo>
                <a:lnTo>
                  <a:pt x="1857379" y="1225398"/>
                </a:lnTo>
                <a:lnTo>
                  <a:pt x="0" y="1134491"/>
                </a:lnTo>
                <a:close/>
              </a:path>
            </a:pathLst>
          </a:custGeom>
          <a:ln/>
          <a:extLst/>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defRPr/>
            </a:pPr>
            <a:r>
              <a:rPr lang="en-US" sz="2400">
                <a:solidFill>
                  <a:srgbClr val="002060"/>
                </a:solidFill>
              </a:rPr>
              <a:t>Mức độ hiệu quả an toàn các giải pháp vệ sinh tay</a:t>
            </a:r>
          </a:p>
        </p:txBody>
      </p:sp>
      <p:sp>
        <p:nvSpPr>
          <p:cNvPr id="39943" name="Text Box 7"/>
          <p:cNvSpPr txBox="1">
            <a:spLocks noChangeArrowheads="1"/>
          </p:cNvSpPr>
          <p:nvPr/>
        </p:nvSpPr>
        <p:spPr bwMode="auto">
          <a:xfrm>
            <a:off x="906463" y="3548063"/>
            <a:ext cx="625475" cy="298450"/>
          </a:xfrm>
          <a:prstGeom prst="rect">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eaLnBrk="0" hangingPunct="0">
              <a:lnSpc>
                <a:spcPct val="75000"/>
              </a:lnSpc>
              <a:spcBef>
                <a:spcPct val="50000"/>
              </a:spcBef>
              <a:defRPr/>
            </a:pPr>
            <a:r>
              <a:rPr lang="en-US" b="1">
                <a:solidFill>
                  <a:srgbClr val="FF0000"/>
                </a:solidFill>
              </a:rPr>
              <a:t>Tốt</a:t>
            </a:r>
          </a:p>
        </p:txBody>
      </p:sp>
      <p:sp>
        <p:nvSpPr>
          <p:cNvPr id="20489" name="Text Box 8"/>
          <p:cNvSpPr txBox="1">
            <a:spLocks noChangeArrowheads="1"/>
          </p:cNvSpPr>
          <p:nvPr/>
        </p:nvSpPr>
        <p:spPr bwMode="auto">
          <a:xfrm>
            <a:off x="3508856" y="3138488"/>
            <a:ext cx="1217613" cy="366712"/>
          </a:xfrm>
          <a:prstGeom prst="rect">
            <a:avLst/>
          </a:prstGeom>
          <a:solidFill>
            <a:srgbClr val="00B0F0"/>
          </a:solidFill>
          <a:ln>
            <a:noFill/>
          </a:ln>
          <a:effectLst/>
          <a:scene3d>
            <a:camera prst="orthographicFront"/>
            <a:lightRig rig="threePt" dir="t"/>
          </a:scene3d>
          <a:sp3d>
            <a:bevelT/>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5000"/>
              </a:lnSpc>
              <a:spcBef>
                <a:spcPct val="50000"/>
              </a:spcBef>
              <a:defRPr/>
            </a:pPr>
            <a:r>
              <a:rPr lang="en-US" sz="2400" b="1" smtClean="0">
                <a:solidFill>
                  <a:srgbClr val="FF0000"/>
                </a:solidFill>
              </a:rPr>
              <a:t>T</a:t>
            </a:r>
            <a:r>
              <a:rPr lang="en-US" b="1" smtClean="0">
                <a:solidFill>
                  <a:srgbClr val="FF0000"/>
                </a:solidFill>
              </a:rPr>
              <a:t>ốt hơn</a:t>
            </a:r>
          </a:p>
        </p:txBody>
      </p:sp>
      <p:sp>
        <p:nvSpPr>
          <p:cNvPr id="20490" name="Text Box 9"/>
          <p:cNvSpPr txBox="1">
            <a:spLocks noChangeArrowheads="1"/>
          </p:cNvSpPr>
          <p:nvPr/>
        </p:nvSpPr>
        <p:spPr bwMode="auto">
          <a:xfrm>
            <a:off x="6738938" y="2531422"/>
            <a:ext cx="1338262" cy="366713"/>
          </a:xfrm>
          <a:prstGeom prst="rect">
            <a:avLst/>
          </a:prstGeom>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5000"/>
              </a:lnSpc>
              <a:spcBef>
                <a:spcPct val="50000"/>
              </a:spcBef>
              <a:defRPr/>
            </a:pPr>
            <a:r>
              <a:rPr lang="en-US" sz="2400" b="1" smtClean="0">
                <a:ln w="11430"/>
                <a:solidFill>
                  <a:srgbClr val="FF0000"/>
                </a:solidFill>
                <a:effectLst>
                  <a:outerShdw blurRad="50800" dist="39000" dir="5460000" algn="tl">
                    <a:srgbClr val="000000">
                      <a:alpha val="38000"/>
                    </a:srgbClr>
                  </a:outerShdw>
                </a:effectLst>
              </a:rPr>
              <a:t>T</a:t>
            </a:r>
            <a:r>
              <a:rPr lang="en-US" b="1" smtClean="0">
                <a:ln w="11430"/>
                <a:solidFill>
                  <a:srgbClr val="FF0000"/>
                </a:solidFill>
                <a:effectLst>
                  <a:outerShdw blurRad="50800" dist="39000" dir="5460000" algn="tl">
                    <a:srgbClr val="000000">
                      <a:alpha val="38000"/>
                    </a:srgbClr>
                  </a:outerShdw>
                </a:effectLst>
              </a:rPr>
              <a:t>ốt nhất</a:t>
            </a:r>
          </a:p>
        </p:txBody>
      </p:sp>
      <p:sp>
        <p:nvSpPr>
          <p:cNvPr id="39946" name="Text Box 10"/>
          <p:cNvSpPr txBox="1">
            <a:spLocks noChangeArrowheads="1"/>
          </p:cNvSpPr>
          <p:nvPr/>
        </p:nvSpPr>
        <p:spPr bwMode="auto">
          <a:xfrm>
            <a:off x="400885" y="4940300"/>
            <a:ext cx="2037515" cy="586058"/>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p>
            <a:pPr eaLnBrk="0" hangingPunct="0">
              <a:lnSpc>
                <a:spcPct val="75000"/>
              </a:lnSpc>
              <a:spcBef>
                <a:spcPct val="50000"/>
              </a:spcBef>
              <a:defRPr/>
            </a:pPr>
            <a:r>
              <a:rPr lang="en-US" sz="2400" b="1">
                <a:solidFill>
                  <a:schemeClr val="bg1"/>
                </a:solidFill>
              </a:rPr>
              <a:t>N</a:t>
            </a:r>
            <a:r>
              <a:rPr lang="en-US" b="1">
                <a:solidFill>
                  <a:schemeClr val="bg1"/>
                </a:solidFill>
              </a:rPr>
              <a:t>ước+ Xà phòng thường</a:t>
            </a:r>
          </a:p>
        </p:txBody>
      </p:sp>
      <p:sp>
        <p:nvSpPr>
          <p:cNvPr id="20492" name="Text Box 11"/>
          <p:cNvSpPr txBox="1">
            <a:spLocks noChangeArrowheads="1"/>
          </p:cNvSpPr>
          <p:nvPr/>
        </p:nvSpPr>
        <p:spPr bwMode="auto">
          <a:xfrm>
            <a:off x="3200400" y="4844451"/>
            <a:ext cx="2133600" cy="507831"/>
          </a:xfrm>
          <a:prstGeom prst="rect">
            <a:avLst/>
          </a:prstGeom>
          <a:solidFill>
            <a:srgbClr val="00B0F0"/>
          </a:solidFill>
          <a:ln>
            <a:noFill/>
          </a:ln>
          <a:effectLst/>
          <a:scene3d>
            <a:camera prst="orthographicFront"/>
            <a:lightRig rig="threePt" dir="t"/>
          </a:scene3d>
          <a:sp3d>
            <a:bevelT/>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5000"/>
              </a:lnSpc>
              <a:spcBef>
                <a:spcPct val="50000"/>
              </a:spcBef>
              <a:defRPr/>
            </a:pPr>
            <a:r>
              <a:rPr lang="en-US" b="1" smtClean="0">
                <a:solidFill>
                  <a:srgbClr val="FF0000"/>
                </a:solidFill>
              </a:rPr>
              <a:t>Nước+ Xà phòng có chất sát khuẩn</a:t>
            </a:r>
          </a:p>
        </p:txBody>
      </p:sp>
      <p:sp>
        <p:nvSpPr>
          <p:cNvPr id="20493" name="Text Box 12"/>
          <p:cNvSpPr txBox="1">
            <a:spLocks noChangeArrowheads="1"/>
          </p:cNvSpPr>
          <p:nvPr/>
        </p:nvSpPr>
        <p:spPr bwMode="auto">
          <a:xfrm>
            <a:off x="6400800" y="4724400"/>
            <a:ext cx="2133600" cy="504825"/>
          </a:xfrm>
          <a:prstGeom prst="rect">
            <a:avLst/>
          </a:prstGeom>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5000"/>
              </a:lnSpc>
              <a:spcBef>
                <a:spcPct val="50000"/>
              </a:spcBef>
              <a:defRPr/>
            </a:pPr>
            <a:r>
              <a:rPr lang="en-US" b="1" smtClean="0">
                <a:ln w="11430"/>
                <a:solidFill>
                  <a:srgbClr val="0070C0"/>
                </a:solidFill>
                <a:effectLst>
                  <a:outerShdw blurRad="50800" dist="39000" dir="5460000" algn="tl">
                    <a:srgbClr val="000000">
                      <a:alpha val="38000"/>
                    </a:srgbClr>
                  </a:outerShdw>
                </a:effectLst>
              </a:rPr>
              <a:t>Sát khuẩn tay nhanh bằng alcol</a:t>
            </a:r>
          </a:p>
        </p:txBody>
      </p:sp>
      <p:pic>
        <p:nvPicPr>
          <p:cNvPr id="40982" name="Picture 24" descr="C:\Users\Administrator\Pictures\XP Ban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5848350"/>
            <a:ext cx="1214437"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5" descr="C:\Users\Administrator\Pictures\XP B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200" y="5667375"/>
            <a:ext cx="96678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26" descr="C:\Users\Administrator\Pictures\Con70.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604000" y="5437187"/>
            <a:ext cx="1727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733348"/>
      </p:ext>
    </p:extLst>
  </p:cSld>
  <p:clrMapOvr>
    <a:masterClrMapping/>
  </p:clrMapOvr>
  <p:transition spd="slow" advClick="0">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5B121A-B64E-4027-95AA-A0D4903AEEC9}" type="slidenum">
              <a:rPr lang="de-DE" smtClean="0"/>
              <a:pPr/>
              <a:t>28</a:t>
            </a:fld>
            <a:endParaRPr lang="de-DE"/>
          </a:p>
        </p:txBody>
      </p:sp>
      <p:sp>
        <p:nvSpPr>
          <p:cNvPr id="4" name="Title 1"/>
          <p:cNvSpPr txBox="1">
            <a:spLocks/>
          </p:cNvSpPr>
          <p:nvPr/>
        </p:nvSpPr>
        <p:spPr>
          <a:xfrm>
            <a:off x="2041071" y="489857"/>
            <a:ext cx="7102929" cy="62836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smtClean="0">
                <a:latin typeface="+mj-lt"/>
                <a:ea typeface="+mj-ea"/>
                <a:cs typeface="+mj-cs"/>
              </a:rPr>
              <a:t>NHÓM SẢN PHẨM</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4"/>
          <p:cNvGraphicFramePr>
            <a:graphicFrameLocks/>
          </p:cNvGraphicFramePr>
          <p:nvPr>
            <p:extLst>
              <p:ext uri="{D42A27DB-BD31-4B8C-83A1-F6EECF244321}">
                <p14:modId xmlns:p14="http://schemas.microsoft.com/office/powerpoint/2010/main" val="331595988"/>
              </p:ext>
            </p:extLst>
          </p:nvPr>
        </p:nvGraphicFramePr>
        <p:xfrm>
          <a:off x="611188" y="2491925"/>
          <a:ext cx="8208962"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srcRect/>
          <a:stretch>
            <a:fillRect/>
          </a:stretch>
        </p:blipFill>
        <p:spPr bwMode="auto">
          <a:xfrm>
            <a:off x="4860000" y="1688376"/>
            <a:ext cx="1800000" cy="1584000"/>
          </a:xfrm>
          <a:prstGeom prst="rect">
            <a:avLst/>
          </a:prstGeom>
          <a:noFill/>
          <a:ln w="9525">
            <a:noFill/>
            <a:miter lim="800000"/>
            <a:headEnd/>
            <a:tailEnd/>
          </a:ln>
        </p:spPr>
      </p:pic>
      <p:grpSp>
        <p:nvGrpSpPr>
          <p:cNvPr id="7" name="Group 9"/>
          <p:cNvGrpSpPr>
            <a:grpSpLocks/>
          </p:cNvGrpSpPr>
          <p:nvPr/>
        </p:nvGrpSpPr>
        <p:grpSpPr bwMode="auto">
          <a:xfrm>
            <a:off x="588250" y="1615439"/>
            <a:ext cx="1871999" cy="1669561"/>
            <a:chOff x="2916000" y="3933000"/>
            <a:chExt cx="3228975" cy="2295525"/>
          </a:xfrm>
        </p:grpSpPr>
        <p:pic>
          <p:nvPicPr>
            <p:cNvPr id="8" name="Picture 3"/>
            <p:cNvPicPr>
              <a:picLocks noChangeAspect="1" noChangeArrowheads="1"/>
            </p:cNvPicPr>
            <p:nvPr/>
          </p:nvPicPr>
          <p:blipFill>
            <a:blip r:embed="rId8" cstate="print"/>
            <a:srcRect/>
            <a:stretch>
              <a:fillRect/>
            </a:stretch>
          </p:blipFill>
          <p:spPr bwMode="auto">
            <a:xfrm>
              <a:off x="2916000" y="3933000"/>
              <a:ext cx="3228975" cy="2295525"/>
            </a:xfrm>
            <a:prstGeom prst="rect">
              <a:avLst/>
            </a:prstGeom>
            <a:noFill/>
            <a:ln w="9525">
              <a:noFill/>
              <a:miter lim="800000"/>
              <a:headEnd/>
              <a:tailEnd/>
            </a:ln>
          </p:spPr>
        </p:pic>
        <p:pic>
          <p:nvPicPr>
            <p:cNvPr id="9" name="Picture 4"/>
            <p:cNvPicPr>
              <a:picLocks noChangeAspect="1" noChangeArrowheads="1"/>
            </p:cNvPicPr>
            <p:nvPr/>
          </p:nvPicPr>
          <p:blipFill>
            <a:blip r:embed="rId9" cstate="print"/>
            <a:srcRect/>
            <a:stretch>
              <a:fillRect/>
            </a:stretch>
          </p:blipFill>
          <p:spPr bwMode="auto">
            <a:xfrm>
              <a:off x="2988000" y="4005000"/>
              <a:ext cx="495300" cy="457200"/>
            </a:xfrm>
            <a:prstGeom prst="rect">
              <a:avLst/>
            </a:prstGeom>
            <a:noFill/>
            <a:ln w="9525">
              <a:noFill/>
              <a:miter lim="800000"/>
              <a:headEnd/>
              <a:tailEnd/>
            </a:ln>
          </p:spPr>
        </p:pic>
      </p:grpSp>
      <p:pic>
        <p:nvPicPr>
          <p:cNvPr id="13" name="Picture 15"/>
          <p:cNvPicPr>
            <a:picLocks noChangeAspect="1" noChangeArrowheads="1"/>
          </p:cNvPicPr>
          <p:nvPr/>
        </p:nvPicPr>
        <p:blipFill>
          <a:blip r:embed="rId10" cstate="print"/>
          <a:srcRect/>
          <a:stretch>
            <a:fillRect/>
          </a:stretch>
        </p:blipFill>
        <p:spPr bwMode="auto">
          <a:xfrm>
            <a:off x="4932000" y="4464000"/>
            <a:ext cx="1628041" cy="1280200"/>
          </a:xfrm>
          <a:prstGeom prst="rect">
            <a:avLst/>
          </a:prstGeom>
          <a:noFill/>
          <a:ln w="9525">
            <a:noFill/>
            <a:miter lim="800000"/>
            <a:headEnd/>
            <a:tailEnd/>
          </a:ln>
        </p:spPr>
      </p:pic>
      <p:pic>
        <p:nvPicPr>
          <p:cNvPr id="14" name="Picture 16"/>
          <p:cNvPicPr>
            <a:picLocks noChangeAspect="1" noChangeArrowheads="1"/>
          </p:cNvPicPr>
          <p:nvPr/>
        </p:nvPicPr>
        <p:blipFill>
          <a:blip r:embed="rId11" cstate="print"/>
          <a:srcRect/>
          <a:stretch>
            <a:fillRect/>
          </a:stretch>
        </p:blipFill>
        <p:spPr bwMode="auto">
          <a:xfrm>
            <a:off x="828000" y="4464000"/>
            <a:ext cx="1486915" cy="1413000"/>
          </a:xfrm>
          <a:prstGeom prst="rect">
            <a:avLst/>
          </a:prstGeom>
          <a:noFill/>
          <a:ln w="9525">
            <a:noFill/>
            <a:miter lim="800000"/>
            <a:headEnd/>
            <a:tailEnd/>
          </a:ln>
        </p:spPr>
      </p:pic>
      <p:pic>
        <p:nvPicPr>
          <p:cNvPr id="46082" name="Picture 2" descr="D:\1.   BV VINMEC\Vinmec CP\As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27000" y="1212737"/>
            <a:ext cx="1545000" cy="2317500"/>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D:\1.   BV VINMEC\Vinmec CP\As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92570" y="1377238"/>
            <a:ext cx="1898931" cy="2141651"/>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D:\1.   BV VINMEC\As4.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5562" y="4422787"/>
            <a:ext cx="204787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710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UULUYEN\Pictures\2011-02-11 5 MONENT\5 MONENT 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496" r="4563" b="22623"/>
          <a:stretch/>
        </p:blipFill>
        <p:spPr bwMode="auto">
          <a:xfrm>
            <a:off x="1671638" y="1630740"/>
            <a:ext cx="6100761" cy="4369632"/>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8" name="Rectangle 3"/>
          <p:cNvSpPr>
            <a:spLocks noChangeArrowheads="1"/>
          </p:cNvSpPr>
          <p:nvPr/>
        </p:nvSpPr>
        <p:spPr bwMode="auto">
          <a:xfrm>
            <a:off x="1198563" y="2487613"/>
            <a:ext cx="825500"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50" name="Rectangle 7"/>
          <p:cNvSpPr>
            <a:spLocks noChangeArrowheads="1"/>
          </p:cNvSpPr>
          <p:nvPr/>
        </p:nvSpPr>
        <p:spPr bwMode="auto">
          <a:xfrm>
            <a:off x="1295400" y="3200400"/>
            <a:ext cx="754063" cy="1011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73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75731"/>
            <a:ext cx="93027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2" name="Text Box 2"/>
          <p:cNvSpPr txBox="1">
            <a:spLocks noChangeArrowheads="1"/>
          </p:cNvSpPr>
          <p:nvPr/>
        </p:nvSpPr>
        <p:spPr bwMode="auto">
          <a:xfrm>
            <a:off x="552450" y="6172200"/>
            <a:ext cx="8362950"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400" b="1" smtClean="0">
                <a:solidFill>
                  <a:srgbClr val="3333FF"/>
                </a:solidFill>
                <a:latin typeface=".VnArial" pitchFamily="34" charset="0"/>
              </a:rPr>
              <a:t>H·y </a:t>
            </a:r>
            <a:r>
              <a:rPr lang="en-US" sz="2400" b="1">
                <a:solidFill>
                  <a:srgbClr val="3333FF"/>
                </a:solidFill>
                <a:latin typeface=".VnArial" pitchFamily="34" charset="0"/>
              </a:rPr>
              <a:t>röa tay đóng thời điểm </a:t>
            </a:r>
            <a:r>
              <a:rPr lang="en-US" sz="2400" b="1" smtClean="0">
                <a:solidFill>
                  <a:srgbClr val="3333FF"/>
                </a:solidFill>
                <a:latin typeface=".VnArial" pitchFamily="34" charset="0"/>
              </a:rPr>
              <a:t>vµ </a:t>
            </a:r>
            <a:r>
              <a:rPr lang="en-US" sz="2400" b="1">
                <a:solidFill>
                  <a:srgbClr val="3333FF"/>
                </a:solidFill>
                <a:latin typeface=".VnArial" pitchFamily="34" charset="0"/>
              </a:rPr>
              <a:t>röa tay ®óng kü thuËt.</a:t>
            </a:r>
          </a:p>
        </p:txBody>
      </p:sp>
      <p:sp>
        <p:nvSpPr>
          <p:cNvPr id="57353" name="Text Box 2"/>
          <p:cNvSpPr txBox="1">
            <a:spLocks noChangeArrowheads="1"/>
          </p:cNvSpPr>
          <p:nvPr/>
        </p:nvSpPr>
        <p:spPr bwMode="auto">
          <a:xfrm>
            <a:off x="552450" y="1098230"/>
            <a:ext cx="82296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sz="3200" dirty="0">
                <a:solidFill>
                  <a:srgbClr val="FF0000"/>
                </a:solidFill>
                <a:latin typeface="Aachen" pitchFamily="18" charset="0"/>
                <a:ea typeface="Aachen" pitchFamily="18" charset="0"/>
                <a:cs typeface="Aachen" pitchFamily="18" charset="0"/>
              </a:rPr>
              <a:t>  </a:t>
            </a:r>
            <a:r>
              <a:rPr lang="en-US" sz="3200" dirty="0" smtClean="0">
                <a:solidFill>
                  <a:srgbClr val="FF0000"/>
                </a:solidFill>
                <a:latin typeface="Aachen" pitchFamily="18" charset="0"/>
                <a:ea typeface="Aachen" pitchFamily="18" charset="0"/>
                <a:cs typeface="Aachen" pitchFamily="18" charset="0"/>
              </a:rPr>
              <a:t>VỆ SINH TAY TRONG THỰC HÀNH Y KHOA</a:t>
            </a:r>
            <a:endParaRPr lang="en-US" sz="3200" dirty="0">
              <a:solidFill>
                <a:srgbClr val="FF0066"/>
              </a:solidFill>
              <a:latin typeface="Aachen" pitchFamily="18" charset="0"/>
              <a:ea typeface="Aachen" pitchFamily="18" charset="0"/>
              <a:cs typeface="Aachen" pitchFamily="18" charset="0"/>
            </a:endParaRPr>
          </a:p>
        </p:txBody>
      </p:sp>
    </p:spTree>
    <p:extLst>
      <p:ext uri="{BB962C8B-B14F-4D97-AF65-F5344CB8AC3E}">
        <p14:creationId xmlns:p14="http://schemas.microsoft.com/office/powerpoint/2010/main" val="3341940769"/>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ChangeArrowheads="1"/>
          </p:cNvSpPr>
          <p:nvPr/>
        </p:nvSpPr>
        <p:spPr bwMode="auto">
          <a:xfrm>
            <a:off x="0" y="129540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defRPr/>
            </a:pPr>
            <a:r>
              <a:rPr lang="en-US" sz="2800">
                <a:solidFill>
                  <a:srgbClr val="002060"/>
                </a:solidFill>
                <a:latin typeface="Arial" pitchFamily="34" charset="0"/>
                <a:cs typeface="Arial" pitchFamily="34" charset="0"/>
              </a:rPr>
              <a:t>Giữa thế kỷ 19, chứng kiến nhiều sản phụ chết vì nhiễm trùng sau sinh, bác sĩ Semmelweis kêu gọi nhân viên y tế rửa tay sạch để tránh lây vi khuẩn, được mệnh danh là "vị cứu tinh của các sản phụ". Cũng từ đó ông trở thành kẻ thù không đội trời chung của </a:t>
            </a:r>
            <a:r>
              <a:rPr lang="en-US" sz="2800" smtClean="0">
                <a:solidFill>
                  <a:srgbClr val="002060"/>
                </a:solidFill>
                <a:latin typeface="Arial" pitchFamily="34" charset="0"/>
                <a:cs typeface="Arial" pitchFamily="34" charset="0"/>
              </a:rPr>
              <a:t>phần còn lại là </a:t>
            </a:r>
            <a:r>
              <a:rPr lang="en-US" sz="2800">
                <a:solidFill>
                  <a:srgbClr val="002060"/>
                </a:solidFill>
                <a:latin typeface="Arial" pitchFamily="34" charset="0"/>
                <a:cs typeface="Arial" pitchFamily="34" charset="0"/>
              </a:rPr>
              <a:t>bác sĩ </a:t>
            </a:r>
            <a:r>
              <a:rPr lang="en-US" sz="2800" smtClean="0">
                <a:solidFill>
                  <a:srgbClr val="002060"/>
                </a:solidFill>
                <a:latin typeface="Arial" pitchFamily="34" charset="0"/>
                <a:cs typeface="Arial" pitchFamily="34" charset="0"/>
              </a:rPr>
              <a:t>cả </a:t>
            </a:r>
            <a:r>
              <a:rPr lang="en-US" sz="2800">
                <a:solidFill>
                  <a:srgbClr val="002060"/>
                </a:solidFill>
                <a:latin typeface="Arial" pitchFamily="34" charset="0"/>
                <a:cs typeface="Arial" pitchFamily="34" charset="0"/>
              </a:rPr>
              <a:t>ngành y châu Âu chao đảo sau khi phanh phui một sự thật phũ phàng nghiêm trọng về vấn đề "nhiễm khuẩn bệnh viện”</a:t>
            </a:r>
          </a:p>
          <a:p>
            <a:pPr marL="342900" indent="-342900">
              <a:buFont typeface="Arial" pitchFamily="34" charset="0"/>
              <a:buChar char="•"/>
              <a:defRPr/>
            </a:pPr>
            <a:r>
              <a:rPr lang="en-US" sz="2800">
                <a:solidFill>
                  <a:srgbClr val="002060"/>
                </a:solidFill>
                <a:latin typeface="Arial" pitchFamily="34" charset="0"/>
                <a:cs typeface="Arial" pitchFamily="34" charset="0"/>
              </a:rPr>
              <a:t>Thay vì khởi động cuộc chiến với các đồng nghiệp, ông đã viết cho họ một thông điệp tồi tệ: "Tôi tuyên bố trước Chúa rằng các bạn là kẻ giết </a:t>
            </a:r>
            <a:r>
              <a:rPr lang="en-US" sz="2800" smtClean="0">
                <a:solidFill>
                  <a:srgbClr val="002060"/>
                </a:solidFill>
                <a:latin typeface="Arial" pitchFamily="34" charset="0"/>
                <a:cs typeface="Arial" pitchFamily="34" charset="0"/>
              </a:rPr>
              <a:t>người”. </a:t>
            </a:r>
            <a:endParaRPr lang="en-US" sz="2800">
              <a:solidFill>
                <a:srgbClr val="002060"/>
              </a:solidFill>
              <a:latin typeface="Arial" pitchFamily="34" charset="0"/>
              <a:cs typeface="Arial" pitchFamily="34" charset="0"/>
            </a:endParaRPr>
          </a:p>
        </p:txBody>
      </p:sp>
      <p:sp>
        <p:nvSpPr>
          <p:cNvPr id="4" name="Rectangle 2"/>
          <p:cNvSpPr txBox="1">
            <a:spLocks noChangeArrowheads="1"/>
          </p:cNvSpPr>
          <p:nvPr/>
        </p:nvSpPr>
        <p:spPr>
          <a:xfrm>
            <a:off x="149032" y="167640"/>
            <a:ext cx="8964488" cy="1143000"/>
          </a:xfrm>
          <a:prstGeom prst="rect">
            <a:avLst/>
          </a:prstGeom>
          <a:noFill/>
        </p:spPr>
        <p:txBody>
          <a:bodyPr lIns="85339" tIns="42669" rIns="85339" bIns="42669"/>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lnSpc>
                <a:spcPct val="80000"/>
              </a:lnSpc>
              <a:spcAft>
                <a:spcPts val="0"/>
              </a:spcAft>
              <a:defRPr/>
            </a:pPr>
            <a:endParaRPr lang="en-US" sz="4400" b="1" dirty="0" smtClean="0">
              <a:ln w="1905"/>
              <a:solidFill>
                <a:schemeClr val="tx2">
                  <a:lumMod val="60000"/>
                  <a:lumOff val="40000"/>
                </a:schemeClr>
              </a:solidFill>
              <a:effectLst>
                <a:innerShdw blurRad="69850" dist="43180" dir="5400000">
                  <a:srgbClr val="000000">
                    <a:alpha val="65000"/>
                  </a:srgbClr>
                </a:innerShdw>
              </a:effectLst>
              <a:latin typeface="Arial" pitchFamily="34" charset="0"/>
              <a:cs typeface="Arial" pitchFamily="34" charset="0"/>
            </a:endParaRPr>
          </a:p>
          <a:p>
            <a:pPr algn="ctr" fontAlgn="auto">
              <a:lnSpc>
                <a:spcPct val="80000"/>
              </a:lnSpc>
              <a:spcAft>
                <a:spcPts val="0"/>
              </a:spcAft>
              <a:defRPr/>
            </a:pPr>
            <a:r>
              <a:rPr lang="en-US" sz="4400" b="1" dirty="0" err="1" smtClean="0">
                <a:ln w="1905"/>
                <a:solidFill>
                  <a:srgbClr val="002060"/>
                </a:solidFill>
                <a:effectLst>
                  <a:innerShdw blurRad="69850" dist="43180" dir="5400000">
                    <a:srgbClr val="000000">
                      <a:alpha val="65000"/>
                    </a:srgbClr>
                  </a:innerShdw>
                </a:effectLst>
                <a:latin typeface="Arial" pitchFamily="34" charset="0"/>
                <a:cs typeface="Arial" pitchFamily="34" charset="0"/>
              </a:rPr>
              <a:t>Tổng</a:t>
            </a:r>
            <a:r>
              <a:rPr lang="en-US" sz="4400" b="1" dirty="0" smtClean="0">
                <a:ln w="1905"/>
                <a:solidFill>
                  <a:srgbClr val="002060"/>
                </a:solidFill>
                <a:effectLst>
                  <a:innerShdw blurRad="69850" dist="43180" dir="5400000">
                    <a:srgbClr val="000000">
                      <a:alpha val="65000"/>
                    </a:srgbClr>
                  </a:innerShdw>
                </a:effectLst>
                <a:latin typeface="Arial" pitchFamily="34" charset="0"/>
                <a:cs typeface="Arial" pitchFamily="34" charset="0"/>
              </a:rPr>
              <a:t> </a:t>
            </a:r>
            <a:r>
              <a:rPr lang="en-US" sz="4400" b="1" dirty="0" err="1" smtClean="0">
                <a:ln w="1905"/>
                <a:solidFill>
                  <a:srgbClr val="002060"/>
                </a:solidFill>
                <a:effectLst>
                  <a:innerShdw blurRad="69850" dist="43180" dir="5400000">
                    <a:srgbClr val="000000">
                      <a:alpha val="65000"/>
                    </a:srgbClr>
                  </a:innerShdw>
                </a:effectLst>
                <a:latin typeface="Arial" pitchFamily="34" charset="0"/>
                <a:cs typeface="Arial" pitchFamily="34" charset="0"/>
              </a:rPr>
              <a:t>quan</a:t>
            </a:r>
            <a:endParaRPr lang="en-US" sz="4400" b="1" dirty="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111822289"/>
      </p:ext>
    </p:extLst>
  </p:cSld>
  <p:clrMapOvr>
    <a:masterClrMapping/>
  </p:clrMapOvr>
  <p:transition>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533400" y="274638"/>
            <a:ext cx="8503096" cy="868362"/>
          </a:xfrm>
        </p:spPr>
        <p:txBody>
          <a:bodyPr>
            <a:noAutofit/>
          </a:bodyPr>
          <a:lstStyle/>
          <a:p>
            <a:r>
              <a:rPr lang="en-US" sz="3400" u="sng" dirty="0">
                <a:latin typeface="Arial" panose="020B0604020202020204" pitchFamily="34" charset="0"/>
                <a:cs typeface="Arial" panose="020B0604020202020204" pitchFamily="34" charset="0"/>
              </a:rPr>
              <a:t>QUY TRÌNH VỆ SINH TAY THƯỜNG QUY</a:t>
            </a:r>
            <a:endParaRPr lang="en-US" sz="3400" dirty="0">
              <a:latin typeface="Arial" panose="020B0604020202020204" pitchFamily="34" charset="0"/>
              <a:cs typeface="Arial" panose="020B0604020202020204" pitchFamily="34" charset="0"/>
            </a:endParaRPr>
          </a:p>
        </p:txBody>
      </p:sp>
      <p:sp>
        <p:nvSpPr>
          <p:cNvPr id="20" name="Rectangle 19"/>
          <p:cNvSpPr/>
          <p:nvPr/>
        </p:nvSpPr>
        <p:spPr>
          <a:xfrm>
            <a:off x="669506" y="1219200"/>
            <a:ext cx="6278757" cy="461665"/>
          </a:xfrm>
          <a:prstGeom prst="rect">
            <a:avLst/>
          </a:prstGeom>
        </p:spPr>
        <p:txBody>
          <a:bodyPr wrap="square">
            <a:spAutoFit/>
          </a:bodyPr>
          <a:lstStyle/>
          <a:p>
            <a:pPr>
              <a:buSzPct val="80000"/>
            </a:pPr>
            <a:r>
              <a:rPr lang="en-US" sz="2400" b="1" kern="10" dirty="0" err="1" smtClean="0">
                <a:latin typeface="Arial" panose="020B0604020202020204" pitchFamily="34" charset="0"/>
                <a:cs typeface="Arial" panose="020B0604020202020204" pitchFamily="34" charset="0"/>
              </a:rPr>
              <a:t>Kỹ</a:t>
            </a:r>
            <a:r>
              <a:rPr lang="en-US" sz="2400" b="1" kern="10" dirty="0" smtClean="0">
                <a:latin typeface="Arial" panose="020B0604020202020204" pitchFamily="34" charset="0"/>
                <a:cs typeface="Arial" panose="020B0604020202020204" pitchFamily="34" charset="0"/>
              </a:rPr>
              <a:t> </a:t>
            </a:r>
            <a:r>
              <a:rPr lang="en-US" sz="2400" b="1" kern="10" dirty="0" err="1" smtClean="0">
                <a:latin typeface="Arial" panose="020B0604020202020204" pitchFamily="34" charset="0"/>
                <a:cs typeface="Arial" panose="020B0604020202020204" pitchFamily="34" charset="0"/>
              </a:rPr>
              <a:t>thuật</a:t>
            </a:r>
            <a:r>
              <a:rPr lang="en-US" sz="2400" b="1" kern="10" dirty="0" smtClean="0">
                <a:latin typeface="Arial" panose="020B0604020202020204" pitchFamily="34" charset="0"/>
                <a:cs typeface="Arial" panose="020B0604020202020204" pitchFamily="34" charset="0"/>
              </a:rPr>
              <a:t> </a:t>
            </a:r>
            <a:r>
              <a:rPr lang="en-US" sz="2400" b="1" kern="10" dirty="0" err="1" smtClean="0">
                <a:latin typeface="Arial" panose="020B0604020202020204" pitchFamily="34" charset="0"/>
                <a:cs typeface="Arial" panose="020B0604020202020204" pitchFamily="34" charset="0"/>
              </a:rPr>
              <a:t>chà</a:t>
            </a:r>
            <a:r>
              <a:rPr lang="en-US" sz="2400" b="1" kern="10" dirty="0" smtClean="0">
                <a:latin typeface="Arial" panose="020B0604020202020204" pitchFamily="34" charset="0"/>
                <a:cs typeface="Arial" panose="020B0604020202020204" pitchFamily="34" charset="0"/>
              </a:rPr>
              <a:t> </a:t>
            </a:r>
            <a:r>
              <a:rPr lang="en-US" sz="2400" b="1" kern="10" dirty="0" err="1" smtClean="0">
                <a:latin typeface="Arial" panose="020B0604020202020204" pitchFamily="34" charset="0"/>
                <a:cs typeface="Arial" panose="020B0604020202020204" pitchFamily="34" charset="0"/>
              </a:rPr>
              <a:t>tay</a:t>
            </a:r>
            <a:r>
              <a:rPr lang="en-US" sz="2400" b="1" kern="10" dirty="0" smtClean="0">
                <a:latin typeface="Arial" panose="020B0604020202020204" pitchFamily="34" charset="0"/>
                <a:cs typeface="Arial" panose="020B0604020202020204" pitchFamily="34" charset="0"/>
              </a:rPr>
              <a:t> 6 </a:t>
            </a:r>
            <a:r>
              <a:rPr lang="en-US" sz="2400" b="1" kern="10" dirty="0" err="1" smtClean="0">
                <a:latin typeface="Arial" panose="020B0604020202020204" pitchFamily="34" charset="0"/>
                <a:cs typeface="Arial" panose="020B0604020202020204" pitchFamily="34" charset="0"/>
              </a:rPr>
              <a:t>bước</a:t>
            </a:r>
            <a:endParaRPr lang="en-US" sz="2400" b="1" kern="10" dirty="0">
              <a:solidFill>
                <a:srgbClr val="FF0000"/>
              </a:solidFill>
              <a:latin typeface="Arial" panose="020B0604020202020204" pitchFamily="34" charset="0"/>
              <a:cs typeface="Arial" panose="020B0604020202020204" pitchFamily="34" charset="0"/>
            </a:endParaRPr>
          </a:p>
        </p:txBody>
      </p:sp>
      <p:sp>
        <p:nvSpPr>
          <p:cNvPr id="22" name="TG_Oval 16"/>
          <p:cNvSpPr/>
          <p:nvPr/>
        </p:nvSpPr>
        <p:spPr bwMode="gray">
          <a:xfrm>
            <a:off x="533400" y="1394417"/>
            <a:ext cx="135952" cy="135950"/>
          </a:xfrm>
          <a:prstGeom prst="ellipse">
            <a:avLst/>
          </a:prstGeom>
          <a:solidFill>
            <a:schemeClr val="accent1"/>
          </a:solidFill>
          <a:ln>
            <a:noFill/>
          </a:ln>
          <a:effectLst>
            <a:outerShdw blurRad="38100" dir="18900000" sy="23000" kx="-1200000" algn="bl" rotWithShape="0">
              <a:prstClr val="black">
                <a:alpha val="43000"/>
              </a:prstClr>
            </a:outerShdw>
          </a:effectLst>
          <a:scene3d>
            <a:camera prst="isometricOffAxis1Left">
              <a:rot lat="0" lon="0" rev="0"/>
            </a:camera>
            <a:lightRig rig="twoPt" dir="t">
              <a:rot lat="0" lon="0" rev="5400000"/>
            </a:lightRig>
          </a:scene3d>
          <a:sp3d prstMaterial="plastic">
            <a:bevelT w="698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8" name="Rounded Rectangle 7"/>
          <p:cNvSpPr/>
          <p:nvPr/>
        </p:nvSpPr>
        <p:spPr bwMode="gray">
          <a:xfrm>
            <a:off x="1066800" y="1865963"/>
            <a:ext cx="7321624" cy="596000"/>
          </a:xfrm>
          <a:prstGeom prst="roundRect">
            <a:avLst>
              <a:gd name="adj" fmla="val 50000"/>
            </a:avLst>
          </a:prstGeom>
          <a:gradFill flip="none" rotWithShape="1">
            <a:gsLst>
              <a:gs pos="30000">
                <a:srgbClr val="FFFFFF"/>
              </a:gs>
              <a:gs pos="100000">
                <a:srgbClr val="DDDDDD"/>
              </a:gs>
            </a:gsLst>
            <a:lin ang="5400000" scaled="1"/>
            <a:tileRect/>
          </a:gradFill>
          <a:ln>
            <a:solidFill>
              <a:schemeClr val="bg1"/>
            </a:solidFill>
          </a:ln>
          <a:scene3d>
            <a:camera prst="orthographicFront"/>
            <a:lightRig rig="balanced" dir="t"/>
          </a:scene3d>
          <a:sp3d>
            <a:bevelT w="50800" h="38100"/>
          </a:sp3d>
        </p:spPr>
        <p:style>
          <a:lnRef idx="1">
            <a:schemeClr val="accent1"/>
          </a:lnRef>
          <a:fillRef idx="2">
            <a:schemeClr val="accent1"/>
          </a:fillRef>
          <a:effectRef idx="1">
            <a:schemeClr val="accent1"/>
          </a:effectRef>
          <a:fontRef idx="minor">
            <a:schemeClr val="dk1"/>
          </a:fontRef>
        </p:style>
        <p:txBody>
          <a:bodyPr anchor="ctr"/>
          <a:lstStyle/>
          <a:p>
            <a:pPr algn="r" fontAlgn="auto">
              <a:spcBef>
                <a:spcPts val="0"/>
              </a:spcBef>
              <a:spcAft>
                <a:spcPts val="0"/>
              </a:spcAft>
              <a:defRPr/>
            </a:pPr>
            <a:r>
              <a:rPr lang="en-US" dirty="0" smtClean="0">
                <a:latin typeface="Arial" panose="020B0604020202020204" pitchFamily="34" charset="0"/>
                <a:cs typeface="Arial" panose="020B0604020202020204" pitchFamily="34" charset="0"/>
              </a:rPr>
              <a:t>Lấy 3-5ml </a:t>
            </a:r>
            <a:r>
              <a:rPr lang="en-US" dirty="0" err="1" smtClean="0">
                <a:latin typeface="Arial" panose="020B0604020202020204" pitchFamily="34" charset="0"/>
                <a:cs typeface="Arial" panose="020B0604020202020204" pitchFamily="34" charset="0"/>
              </a:rPr>
              <a:t>dd</a:t>
            </a:r>
            <a:r>
              <a:rPr lang="en-US" dirty="0" smtClean="0">
                <a:latin typeface="Arial" panose="020B0604020202020204" pitchFamily="34" charset="0"/>
                <a:cs typeface="Arial" panose="020B0604020202020204" pitchFamily="34" charset="0"/>
              </a:rPr>
              <a:t> rửa tay, xoa 2 lòng bàn tay cho </a:t>
            </a:r>
            <a:r>
              <a:rPr lang="en-US" dirty="0" err="1" smtClean="0">
                <a:latin typeface="Arial" panose="020B0604020202020204" pitchFamily="34" charset="0"/>
                <a:cs typeface="Arial" panose="020B0604020202020204" pitchFamily="34" charset="0"/>
              </a:rPr>
              <a:t>dd</a:t>
            </a:r>
            <a:r>
              <a:rPr lang="en-US" dirty="0" smtClean="0">
                <a:latin typeface="Arial" panose="020B0604020202020204" pitchFamily="34" charset="0"/>
                <a:cs typeface="Arial" panose="020B0604020202020204" pitchFamily="34" charset="0"/>
              </a:rPr>
              <a:t> rửa tay dàn đều </a:t>
            </a:r>
            <a:endParaRPr lang="en-US" dirty="0">
              <a:latin typeface="Arial" panose="020B0604020202020204" pitchFamily="34" charset="0"/>
              <a:cs typeface="Arial" panose="020B0604020202020204" pitchFamily="34" charset="0"/>
            </a:endParaRPr>
          </a:p>
        </p:txBody>
      </p:sp>
      <p:sp>
        <p:nvSpPr>
          <p:cNvPr id="9" name="Rounded Rectangle 8"/>
          <p:cNvSpPr/>
          <p:nvPr/>
        </p:nvSpPr>
        <p:spPr bwMode="gray">
          <a:xfrm>
            <a:off x="2209800" y="4989111"/>
            <a:ext cx="6178624" cy="547638"/>
          </a:xfrm>
          <a:prstGeom prst="roundRect">
            <a:avLst>
              <a:gd name="adj" fmla="val 50000"/>
            </a:avLst>
          </a:prstGeom>
          <a:gradFill flip="none" rotWithShape="1">
            <a:gsLst>
              <a:gs pos="0">
                <a:srgbClr val="FFFFFF"/>
              </a:gs>
              <a:gs pos="68000">
                <a:srgbClr val="DDDDDD"/>
              </a:gs>
            </a:gsLst>
            <a:lin ang="5400000" scaled="1"/>
            <a:tileRect/>
          </a:gradFill>
          <a:ln>
            <a:solidFill>
              <a:schemeClr val="bg1"/>
            </a:solidFill>
          </a:ln>
          <a:scene3d>
            <a:camera prst="orthographicFront"/>
            <a:lightRig rig="balanced" dir="t"/>
          </a:scene3d>
          <a:sp3d>
            <a:bevelT w="50800" h="508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smtClean="0">
                <a:latin typeface="Arial" panose="020B0604020202020204" pitchFamily="34" charset="0"/>
                <a:cs typeface="Arial" panose="020B0604020202020204" pitchFamily="34" charset="0"/>
              </a:rPr>
              <a:t>    Dùng lòng bàn tay này xoay ngón cái của bàn tay kia và ngược lại</a:t>
            </a:r>
            <a:endParaRPr lang="en-US" dirty="0">
              <a:latin typeface="Arial" panose="020B0604020202020204" pitchFamily="34" charset="0"/>
              <a:cs typeface="Arial" panose="020B0604020202020204" pitchFamily="34" charset="0"/>
            </a:endParaRPr>
          </a:p>
        </p:txBody>
      </p:sp>
      <p:sp>
        <p:nvSpPr>
          <p:cNvPr id="10" name="Rounded Rectangle 9"/>
          <p:cNvSpPr/>
          <p:nvPr/>
        </p:nvSpPr>
        <p:spPr bwMode="gray">
          <a:xfrm>
            <a:off x="2209800" y="2636912"/>
            <a:ext cx="6178624" cy="561502"/>
          </a:xfrm>
          <a:prstGeom prst="roundRect">
            <a:avLst>
              <a:gd name="adj" fmla="val 50000"/>
            </a:avLst>
          </a:prstGeom>
          <a:gradFill flip="none" rotWithShape="1">
            <a:gsLst>
              <a:gs pos="0">
                <a:srgbClr val="FFFFFF"/>
              </a:gs>
              <a:gs pos="68000">
                <a:srgbClr val="DDDDDD"/>
              </a:gs>
            </a:gsLst>
            <a:lin ang="5400000" scaled="1"/>
            <a:tileRect/>
          </a:gradFill>
          <a:ln>
            <a:solidFill>
              <a:schemeClr val="bg1"/>
            </a:solidFill>
          </a:ln>
          <a:scene3d>
            <a:camera prst="orthographicFront"/>
            <a:lightRig rig="balanced" dir="t"/>
          </a:scene3d>
          <a:sp3d>
            <a:bevelT w="50800" h="50800"/>
          </a:sp3d>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dirty="0" smtClean="0">
                <a:latin typeface="Arial" panose="020B0604020202020204" pitchFamily="34" charset="0"/>
                <a:cs typeface="Arial" panose="020B0604020202020204" pitchFamily="34" charset="0"/>
              </a:rPr>
              <a:t>       Chà lòng bàn tay lên mu và kẽ các ngón tay của bàn tay kia và ngược lại</a:t>
            </a:r>
            <a:endParaRPr lang="en-US" dirty="0">
              <a:latin typeface="Arial" panose="020B0604020202020204" pitchFamily="34" charset="0"/>
              <a:cs typeface="Arial" panose="020B0604020202020204" pitchFamily="34" charset="0"/>
            </a:endParaRPr>
          </a:p>
        </p:txBody>
      </p:sp>
      <p:sp>
        <p:nvSpPr>
          <p:cNvPr id="11" name="Rounded Rectangle 10"/>
          <p:cNvSpPr/>
          <p:nvPr/>
        </p:nvSpPr>
        <p:spPr bwMode="gray">
          <a:xfrm>
            <a:off x="2625458" y="4189469"/>
            <a:ext cx="5762966" cy="548775"/>
          </a:xfrm>
          <a:prstGeom prst="roundRect">
            <a:avLst>
              <a:gd name="adj" fmla="val 50000"/>
            </a:avLst>
          </a:prstGeom>
          <a:gradFill flip="none" rotWithShape="1">
            <a:gsLst>
              <a:gs pos="0">
                <a:srgbClr val="FFFFFF"/>
              </a:gs>
              <a:gs pos="68000">
                <a:srgbClr val="DDDDDD"/>
              </a:gs>
            </a:gsLst>
            <a:lin ang="5400000" scaled="1"/>
            <a:tileRect/>
          </a:gradFill>
          <a:ln>
            <a:solidFill>
              <a:schemeClr val="bg1"/>
            </a:solidFill>
          </a:ln>
          <a:scene3d>
            <a:camera prst="orthographicFront"/>
            <a:lightRig rig="balanced" dir="t"/>
          </a:scene3d>
          <a:sp3d>
            <a:bevelT w="50800" h="50800"/>
          </a:sp3d>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dirty="0" smtClean="0">
                <a:latin typeface="Arial" panose="020B0604020202020204" pitchFamily="34" charset="0"/>
                <a:cs typeface="Arial" panose="020B0604020202020204" pitchFamily="34" charset="0"/>
              </a:rPr>
              <a:t>       Chà mặt ngoài các ngón tay của bàn tay này vào lòng bàn tay kia</a:t>
            </a:r>
            <a:endParaRPr lang="en-US" dirty="0">
              <a:latin typeface="Arial" panose="020B0604020202020204" pitchFamily="34" charset="0"/>
              <a:cs typeface="Arial" panose="020B0604020202020204" pitchFamily="34" charset="0"/>
            </a:endParaRPr>
          </a:p>
        </p:txBody>
      </p:sp>
      <p:grpSp>
        <p:nvGrpSpPr>
          <p:cNvPr id="18" name="Group 59"/>
          <p:cNvGrpSpPr/>
          <p:nvPr/>
        </p:nvGrpSpPr>
        <p:grpSpPr>
          <a:xfrm>
            <a:off x="-77074" y="2867728"/>
            <a:ext cx="2378821" cy="2463776"/>
            <a:chOff x="903214" y="3578971"/>
            <a:chExt cx="2430536" cy="2430534"/>
          </a:xfrm>
          <a:effectLst/>
        </p:grpSpPr>
        <p:sp>
          <p:nvSpPr>
            <p:cNvPr id="19" name="TG_Oval 19"/>
            <p:cNvSpPr/>
            <p:nvPr/>
          </p:nvSpPr>
          <p:spPr>
            <a:xfrm>
              <a:off x="903214" y="3578971"/>
              <a:ext cx="2430536" cy="2430534"/>
            </a:xfrm>
            <a:prstGeom prst="donut">
              <a:avLst>
                <a:gd name="adj" fmla="val 5585"/>
              </a:avLst>
            </a:prstGeom>
            <a:solidFill>
              <a:srgbClr val="FFFFFF"/>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Arial" panose="020B0604020202020204" pitchFamily="34" charset="0"/>
                <a:cs typeface="Arial" panose="020B0604020202020204" pitchFamily="34" charset="0"/>
              </a:endParaRPr>
            </a:p>
          </p:txBody>
        </p:sp>
        <p:sp>
          <p:nvSpPr>
            <p:cNvPr id="21" name="TG_Oval 19"/>
            <p:cNvSpPr/>
            <p:nvPr/>
          </p:nvSpPr>
          <p:spPr>
            <a:xfrm>
              <a:off x="1160389" y="3835100"/>
              <a:ext cx="1916186" cy="1918276"/>
            </a:xfrm>
            <a:prstGeom prst="ellipse">
              <a:avLst/>
            </a:prstGeom>
            <a:gradFill flip="none" rotWithShape="1">
              <a:gsLst>
                <a:gs pos="0">
                  <a:srgbClr val="00B0F0"/>
                </a:gs>
                <a:gs pos="68000">
                  <a:srgbClr val="0070C0"/>
                </a:gs>
              </a:gsLst>
              <a:path path="circle">
                <a:fillToRect l="100000" t="100000"/>
              </a:path>
              <a:tileRect r="-100000" b="-100000"/>
            </a:gradFill>
            <a:ln w="28575">
              <a:noFill/>
            </a:ln>
            <a:effectLst/>
            <a:scene3d>
              <a:camera prst="orthographicFront">
                <a:rot lat="0" lon="0" rev="0"/>
              </a:camera>
              <a:lightRig rig="balanced" dir="t">
                <a:rot lat="0" lon="0" rev="10200000"/>
              </a:lightRig>
            </a:scene3d>
            <a:sp3d prstMaterial="plastic">
              <a:bevelT w="889000" h="889000"/>
            </a:sp3d>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b="1" cap="all" dirty="0">
                <a:ln w="9000" cmpd="sng">
                  <a:solidFill>
                    <a:schemeClr val="accent4">
                      <a:shade val="50000"/>
                      <a:satMod val="120000"/>
                    </a:schemeClr>
                  </a:solidFill>
                  <a:prstDash val="solid"/>
                </a:ln>
                <a:solidFill>
                  <a:schemeClr val="bg1"/>
                </a:solidFill>
                <a:effectLst>
                  <a:glow rad="101600">
                    <a:srgbClr val="FFFFFF">
                      <a:alpha val="60000"/>
                    </a:srgbClr>
                  </a:glow>
                </a:effectLst>
                <a:latin typeface="Arial" panose="020B0604020202020204" pitchFamily="34" charset="0"/>
                <a:cs typeface="Arial" panose="020B0604020202020204" pitchFamily="34" charset="0"/>
              </a:endParaRPr>
            </a:p>
          </p:txBody>
        </p:sp>
      </p:grpSp>
      <p:sp>
        <p:nvSpPr>
          <p:cNvPr id="30" name="Rounded Rectangle 29"/>
          <p:cNvSpPr/>
          <p:nvPr/>
        </p:nvSpPr>
        <p:spPr bwMode="gray">
          <a:xfrm>
            <a:off x="1066800" y="5696090"/>
            <a:ext cx="7321624" cy="614574"/>
          </a:xfrm>
          <a:prstGeom prst="roundRect">
            <a:avLst>
              <a:gd name="adj" fmla="val 50000"/>
            </a:avLst>
          </a:prstGeom>
          <a:gradFill flip="none" rotWithShape="1">
            <a:gsLst>
              <a:gs pos="0">
                <a:srgbClr val="FFFFFF"/>
              </a:gs>
              <a:gs pos="68000">
                <a:srgbClr val="DDDDDD"/>
              </a:gs>
            </a:gsLst>
            <a:lin ang="5400000" scaled="1"/>
            <a:tileRect/>
          </a:gradFill>
          <a:ln>
            <a:solidFill>
              <a:schemeClr val="bg1"/>
            </a:solidFill>
          </a:ln>
          <a:scene3d>
            <a:camera prst="orthographicFront"/>
            <a:lightRig rig="balanced" dir="t"/>
          </a:scene3d>
          <a:sp3d>
            <a:bevelT w="50800" h="50800"/>
          </a:sp3d>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en-US" dirty="0" smtClean="0">
                <a:latin typeface="Arial" panose="020B0604020202020204" pitchFamily="34" charset="0"/>
                <a:cs typeface="Arial" panose="020B0604020202020204" pitchFamily="34" charset="0"/>
              </a:rPr>
              <a:t>       Xoay đầu ngón tay này vào lòng bàn tay kia và ngược lại</a:t>
            </a:r>
            <a:endParaRPr lang="en-US" dirty="0">
              <a:latin typeface="Arial" panose="020B0604020202020204" pitchFamily="34" charset="0"/>
              <a:cs typeface="Arial" panose="020B0604020202020204" pitchFamily="34" charset="0"/>
            </a:endParaRPr>
          </a:p>
        </p:txBody>
      </p:sp>
      <p:sp>
        <p:nvSpPr>
          <p:cNvPr id="31" name="Rounded Rectangle 30"/>
          <p:cNvSpPr/>
          <p:nvPr/>
        </p:nvSpPr>
        <p:spPr bwMode="gray">
          <a:xfrm>
            <a:off x="2625458" y="3431025"/>
            <a:ext cx="5762966" cy="523238"/>
          </a:xfrm>
          <a:prstGeom prst="roundRect">
            <a:avLst>
              <a:gd name="adj" fmla="val 50000"/>
            </a:avLst>
          </a:prstGeom>
          <a:gradFill flip="none" rotWithShape="1">
            <a:gsLst>
              <a:gs pos="0">
                <a:srgbClr val="FFFFFF"/>
              </a:gs>
              <a:gs pos="68000">
                <a:srgbClr val="DDDDDD"/>
              </a:gs>
            </a:gsLst>
            <a:lin ang="5400000" scaled="1"/>
            <a:tileRect/>
          </a:gradFill>
          <a:ln>
            <a:solidFill>
              <a:schemeClr val="bg1"/>
            </a:solidFill>
          </a:ln>
          <a:scene3d>
            <a:camera prst="orthographicFront"/>
            <a:lightRig rig="balanced" dir="t"/>
          </a:scene3d>
          <a:sp3d>
            <a:bevelT w="50800" h="508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smtClean="0">
                <a:latin typeface="Arial" panose="020B0604020202020204" pitchFamily="34" charset="0"/>
                <a:cs typeface="Arial" panose="020B0604020202020204" pitchFamily="34" charset="0"/>
              </a:rPr>
              <a:t>     Chà 2 lòng bàn tay vào nhau, miết mạnh các kẽ ngón tay</a:t>
            </a:r>
            <a:endParaRPr lang="en-US" dirty="0">
              <a:latin typeface="Arial" panose="020B0604020202020204" pitchFamily="34" charset="0"/>
              <a:cs typeface="Arial" panose="020B0604020202020204" pitchFamily="34" charset="0"/>
            </a:endParaRPr>
          </a:p>
        </p:txBody>
      </p:sp>
      <p:sp>
        <p:nvSpPr>
          <p:cNvPr id="33" name="Oval 32"/>
          <p:cNvSpPr/>
          <p:nvPr/>
        </p:nvSpPr>
        <p:spPr bwMode="gray">
          <a:xfrm>
            <a:off x="1169465" y="1844824"/>
            <a:ext cx="378199" cy="378199"/>
          </a:xfrm>
          <a:prstGeom prst="ellipse">
            <a:avLst/>
          </a:prstGeom>
          <a:gradFill flip="none" rotWithShape="1">
            <a:gsLst>
              <a:gs pos="0">
                <a:schemeClr val="accent1"/>
              </a:gs>
              <a:gs pos="100000">
                <a:schemeClr val="accent1">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algn="ctr">
              <a:defRPr/>
            </a:pPr>
            <a:r>
              <a:rPr lang="en-US" b="1" kern="0" dirty="0" smtClean="0">
                <a:solidFill>
                  <a:srgbClr val="FFFFFF"/>
                </a:solidFill>
                <a:latin typeface="Arial" panose="020B0604020202020204" pitchFamily="34" charset="0"/>
                <a:cs typeface="Arial" panose="020B0604020202020204" pitchFamily="34" charset="0"/>
              </a:rPr>
              <a:t>1</a:t>
            </a:r>
            <a:endParaRPr lang="en-US" b="1" kern="0" dirty="0">
              <a:solidFill>
                <a:srgbClr val="FFFFFF"/>
              </a:solidFill>
              <a:latin typeface="Arial" panose="020B0604020202020204" pitchFamily="34" charset="0"/>
              <a:cs typeface="Arial" panose="020B0604020202020204" pitchFamily="34" charset="0"/>
            </a:endParaRPr>
          </a:p>
        </p:txBody>
      </p:sp>
      <p:sp>
        <p:nvSpPr>
          <p:cNvPr id="34" name="Oval 33"/>
          <p:cNvSpPr/>
          <p:nvPr/>
        </p:nvSpPr>
        <p:spPr bwMode="gray">
          <a:xfrm>
            <a:off x="2321593" y="2642951"/>
            <a:ext cx="378199" cy="378199"/>
          </a:xfrm>
          <a:prstGeom prst="ellipse">
            <a:avLst/>
          </a:prstGeom>
          <a:gradFill flip="none" rotWithShape="1">
            <a:gsLst>
              <a:gs pos="0">
                <a:schemeClr val="accent2"/>
              </a:gs>
              <a:gs pos="100000">
                <a:schemeClr val="accent2">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algn="ctr">
              <a:defRPr/>
            </a:pPr>
            <a:r>
              <a:rPr lang="en-US" b="1" kern="0" dirty="0" smtClean="0">
                <a:solidFill>
                  <a:srgbClr val="FFFFFF"/>
                </a:solidFill>
                <a:latin typeface="Arial" panose="020B0604020202020204" pitchFamily="34" charset="0"/>
                <a:cs typeface="Arial" panose="020B0604020202020204" pitchFamily="34" charset="0"/>
              </a:rPr>
              <a:t>2</a:t>
            </a:r>
            <a:endParaRPr lang="en-US" b="1" kern="0" dirty="0">
              <a:solidFill>
                <a:srgbClr val="FFFFFF"/>
              </a:solidFill>
              <a:latin typeface="Arial" panose="020B0604020202020204" pitchFamily="34" charset="0"/>
              <a:cs typeface="Arial" panose="020B0604020202020204" pitchFamily="34" charset="0"/>
            </a:endParaRPr>
          </a:p>
        </p:txBody>
      </p:sp>
      <p:sp>
        <p:nvSpPr>
          <p:cNvPr id="35" name="Oval 34"/>
          <p:cNvSpPr/>
          <p:nvPr/>
        </p:nvSpPr>
        <p:spPr bwMode="gray">
          <a:xfrm>
            <a:off x="2753641" y="3429000"/>
            <a:ext cx="378199" cy="378199"/>
          </a:xfrm>
          <a:prstGeom prst="ellipse">
            <a:avLst/>
          </a:prstGeom>
          <a:gradFill flip="none" rotWithShape="1">
            <a:gsLst>
              <a:gs pos="0">
                <a:schemeClr val="accent4"/>
              </a:gs>
              <a:gs pos="100000">
                <a:schemeClr val="accent4">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algn="ctr">
              <a:defRPr/>
            </a:pPr>
            <a:r>
              <a:rPr lang="en-US" b="1" kern="0" dirty="0" smtClean="0">
                <a:solidFill>
                  <a:srgbClr val="FFFFFF"/>
                </a:solidFill>
                <a:latin typeface="Arial" panose="020B0604020202020204" pitchFamily="34" charset="0"/>
                <a:cs typeface="Arial" panose="020B0604020202020204" pitchFamily="34" charset="0"/>
              </a:rPr>
              <a:t>3</a:t>
            </a:r>
            <a:endParaRPr lang="en-US" b="1" kern="0" dirty="0">
              <a:solidFill>
                <a:srgbClr val="FFFFFF"/>
              </a:solidFill>
              <a:latin typeface="Arial" panose="020B0604020202020204" pitchFamily="34" charset="0"/>
              <a:cs typeface="Arial" panose="020B0604020202020204" pitchFamily="34" charset="0"/>
            </a:endParaRPr>
          </a:p>
        </p:txBody>
      </p:sp>
      <p:sp>
        <p:nvSpPr>
          <p:cNvPr id="36" name="Oval 35"/>
          <p:cNvSpPr/>
          <p:nvPr/>
        </p:nvSpPr>
        <p:spPr bwMode="gray">
          <a:xfrm>
            <a:off x="2753641" y="4202929"/>
            <a:ext cx="378199" cy="378199"/>
          </a:xfrm>
          <a:prstGeom prst="ellipse">
            <a:avLst/>
          </a:prstGeom>
          <a:gradFill flip="none" rotWithShape="1">
            <a:gsLst>
              <a:gs pos="0">
                <a:schemeClr val="accent5"/>
              </a:gs>
              <a:gs pos="100000">
                <a:schemeClr val="accent5">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lvl="0" algn="ctr">
              <a:defRPr/>
            </a:pPr>
            <a:r>
              <a:rPr lang="en-US" b="1" kern="0" dirty="0" smtClean="0">
                <a:solidFill>
                  <a:srgbClr val="FFFFFF"/>
                </a:solidFill>
                <a:latin typeface="Arial" panose="020B0604020202020204" pitchFamily="34" charset="0"/>
                <a:cs typeface="Arial" panose="020B0604020202020204" pitchFamily="34" charset="0"/>
              </a:rPr>
              <a:t>4</a:t>
            </a:r>
            <a:endParaRPr lang="en-US" b="1" kern="0" dirty="0">
              <a:solidFill>
                <a:srgbClr val="FFFFFF"/>
              </a:solidFill>
              <a:latin typeface="Arial" panose="020B0604020202020204" pitchFamily="34" charset="0"/>
              <a:cs typeface="Arial" panose="020B0604020202020204" pitchFamily="34" charset="0"/>
            </a:endParaRPr>
          </a:p>
        </p:txBody>
      </p:sp>
      <p:sp>
        <p:nvSpPr>
          <p:cNvPr id="37" name="Oval 36"/>
          <p:cNvSpPr/>
          <p:nvPr/>
        </p:nvSpPr>
        <p:spPr bwMode="gray">
          <a:xfrm>
            <a:off x="2321593" y="4995017"/>
            <a:ext cx="378199" cy="378199"/>
          </a:xfrm>
          <a:prstGeom prst="ellipse">
            <a:avLst/>
          </a:prstGeom>
          <a:gradFill flip="none" rotWithShape="1">
            <a:gsLst>
              <a:gs pos="0">
                <a:schemeClr val="accent6"/>
              </a:gs>
              <a:gs pos="100000">
                <a:schemeClr val="accent6">
                  <a:lumMod val="50000"/>
                </a:schemeClr>
              </a:gs>
            </a:gsLst>
            <a:lin ang="5400000" scaled="1"/>
            <a:tileRect/>
          </a:gra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algn="ctr">
              <a:defRPr/>
            </a:pPr>
            <a:r>
              <a:rPr lang="en-US" b="1" kern="0" dirty="0" smtClean="0">
                <a:solidFill>
                  <a:srgbClr val="FFFFFF"/>
                </a:solidFill>
                <a:latin typeface="Arial" panose="020B0604020202020204" pitchFamily="34" charset="0"/>
                <a:cs typeface="Arial" panose="020B0604020202020204" pitchFamily="34" charset="0"/>
              </a:rPr>
              <a:t>5</a:t>
            </a:r>
            <a:endParaRPr lang="en-US" b="1" kern="0" dirty="0">
              <a:solidFill>
                <a:srgbClr val="FFFFFF"/>
              </a:solidFill>
              <a:latin typeface="Arial" panose="020B0604020202020204" pitchFamily="34" charset="0"/>
              <a:cs typeface="Arial" panose="020B0604020202020204" pitchFamily="34" charset="0"/>
            </a:endParaRPr>
          </a:p>
        </p:txBody>
      </p:sp>
      <p:sp>
        <p:nvSpPr>
          <p:cNvPr id="38" name="Oval 37"/>
          <p:cNvSpPr/>
          <p:nvPr/>
        </p:nvSpPr>
        <p:spPr bwMode="gray">
          <a:xfrm>
            <a:off x="1241473" y="5715097"/>
            <a:ext cx="378199" cy="378199"/>
          </a:xfrm>
          <a:prstGeom prst="ellipse">
            <a:avLst/>
          </a:prstGeom>
          <a:solidFill>
            <a:srgbClr val="92D050"/>
          </a:solidFill>
          <a:ln w="12700">
            <a:noFill/>
          </a:ln>
          <a:effectLst/>
          <a:scene3d>
            <a:camera prst="orthographicFront">
              <a:rot lat="0" lon="0" rev="0"/>
            </a:camera>
            <a:lightRig rig="balanced" dir="t">
              <a:rot lat="0" lon="0" rev="9000000"/>
            </a:lightRig>
          </a:scene3d>
          <a:sp3d>
            <a:bevelT w="190500" h="190500"/>
          </a:sp3d>
        </p:spPr>
        <p:txBody>
          <a:bodyPr tIns="0" bIns="45720" rtlCol="0" anchor="ctr"/>
          <a:lstStyle/>
          <a:p>
            <a:pPr algn="ctr">
              <a:defRPr/>
            </a:pPr>
            <a:r>
              <a:rPr lang="en-US" b="1" kern="0" dirty="0">
                <a:solidFill>
                  <a:srgbClr val="FFFFFF"/>
                </a:solidFill>
                <a:latin typeface="Arial" panose="020B0604020202020204" pitchFamily="34" charset="0"/>
                <a:cs typeface="Arial" panose="020B0604020202020204" pitchFamily="34" charset="0"/>
              </a:rPr>
              <a:t>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3" y="3068960"/>
            <a:ext cx="2050045" cy="2088231"/>
          </a:xfrm>
          <a:prstGeom prst="ellipse">
            <a:avLst/>
          </a:prstGeom>
          <a:ln>
            <a:noFill/>
          </a:ln>
          <a:effectLst>
            <a:softEdge rad="112500"/>
          </a:effectLst>
        </p:spPr>
      </p:pic>
      <p:sp>
        <p:nvSpPr>
          <p:cNvPr id="5" name="Rounded Rectangular Callout 4"/>
          <p:cNvSpPr/>
          <p:nvPr/>
        </p:nvSpPr>
        <p:spPr>
          <a:xfrm>
            <a:off x="7414" y="2950185"/>
            <a:ext cx="2304256" cy="2505488"/>
          </a:xfrm>
          <a:prstGeom prst="wedgeRoundRectCallou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r>
              <a:rPr lang="en-US" sz="2100" u="sng"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Chú ý:</a:t>
            </a:r>
          </a:p>
          <a:p>
            <a:pPr marL="285750" indent="-252000" algn="just">
              <a:buFontTx/>
              <a:buChar char="-"/>
            </a:pPr>
            <a:r>
              <a:rPr lang="en-US" sz="21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Mỗi bước chà tối thiểu 5 lần</a:t>
            </a:r>
          </a:p>
          <a:p>
            <a:pPr marL="285750" indent="-285750" algn="just">
              <a:buFontTx/>
              <a:buChar char="-"/>
            </a:pPr>
            <a:r>
              <a:rPr lang="en-US" sz="21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Thời </a:t>
            </a:r>
            <a:r>
              <a:rPr lang="en-US" sz="21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gian</a:t>
            </a:r>
            <a:r>
              <a:rPr lang="en-US" sz="21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1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chà</a:t>
            </a:r>
            <a:r>
              <a:rPr lang="en-US" sz="21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tay tối thiểu là 30 giây</a:t>
            </a:r>
            <a:endParaRPr lang="en-US" sz="21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985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685800" y="274638"/>
            <a:ext cx="8350696" cy="868362"/>
          </a:xfrm>
        </p:spPr>
        <p:txBody>
          <a:bodyPr>
            <a:noAutofit/>
          </a:bodyPr>
          <a:lstStyle/>
          <a:p>
            <a:r>
              <a:rPr lang="en-US" sz="3200" u="sng" dirty="0">
                <a:latin typeface="Arial" panose="020B0604020202020204" pitchFamily="34" charset="0"/>
                <a:cs typeface="Arial" panose="020B0604020202020204" pitchFamily="34" charset="0"/>
              </a:rPr>
              <a:t>QUY TRÌNH VỆ SINH TAY THƯỜNG QUY</a:t>
            </a:r>
            <a:endParaRPr lang="en-US" sz="3200" dirty="0">
              <a:latin typeface="Arial" panose="020B0604020202020204" pitchFamily="34" charset="0"/>
              <a:cs typeface="Arial" panose="020B0604020202020204" pitchFamily="34" charset="0"/>
            </a:endParaRPr>
          </a:p>
        </p:txBody>
      </p:sp>
      <p:sp>
        <p:nvSpPr>
          <p:cNvPr id="6" name="Rounded Rectangle 5"/>
          <p:cNvSpPr/>
          <p:nvPr/>
        </p:nvSpPr>
        <p:spPr bwMode="gray">
          <a:xfrm flipV="1">
            <a:off x="752271" y="1556789"/>
            <a:ext cx="3459689" cy="4638485"/>
          </a:xfrm>
          <a:prstGeom prst="roundRect">
            <a:avLst>
              <a:gd name="adj" fmla="val 5729"/>
            </a:avLst>
          </a:prstGeom>
          <a:gradFill flip="none" rotWithShape="1">
            <a:gsLst>
              <a:gs pos="19000">
                <a:schemeClr val="bg1">
                  <a:alpha val="0"/>
                </a:schemeClr>
              </a:gs>
              <a:gs pos="100000">
                <a:schemeClr val="accent5">
                  <a:alpha val="45000"/>
                </a:schemeClr>
              </a:gs>
            </a:gsLst>
            <a:lin ang="5400000" scaled="1"/>
            <a:tileRect/>
          </a:gradFill>
          <a:ln w="28575">
            <a:gradFill>
              <a:gsLst>
                <a:gs pos="0">
                  <a:schemeClr val="accent5">
                    <a:alpha val="0"/>
                  </a:schemeClr>
                </a:gs>
                <a:gs pos="50000">
                  <a:schemeClr val="accent5">
                    <a:lumMod val="60000"/>
                    <a:lumOff val="40000"/>
                    <a:alpha val="5100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ed Rectangle 6"/>
          <p:cNvSpPr/>
          <p:nvPr/>
        </p:nvSpPr>
        <p:spPr bwMode="gray">
          <a:xfrm flipV="1">
            <a:off x="5010701" y="1556789"/>
            <a:ext cx="3449730" cy="4638487"/>
          </a:xfrm>
          <a:prstGeom prst="roundRect">
            <a:avLst>
              <a:gd name="adj" fmla="val 5729"/>
            </a:avLst>
          </a:prstGeom>
          <a:gradFill flip="none" rotWithShape="1">
            <a:gsLst>
              <a:gs pos="19000">
                <a:schemeClr val="bg1">
                  <a:alpha val="0"/>
                </a:schemeClr>
              </a:gs>
              <a:gs pos="100000">
                <a:schemeClr val="accent5">
                  <a:alpha val="45000"/>
                </a:schemeClr>
              </a:gs>
            </a:gsLst>
            <a:lin ang="5400000" scaled="1"/>
            <a:tileRect/>
          </a:gradFill>
          <a:ln w="28575">
            <a:gradFill>
              <a:gsLst>
                <a:gs pos="0">
                  <a:schemeClr val="accent5">
                    <a:alpha val="0"/>
                  </a:schemeClr>
                </a:gs>
                <a:gs pos="50000">
                  <a:schemeClr val="accent5">
                    <a:lumMod val="60000"/>
                    <a:lumOff val="40000"/>
                    <a:alpha val="5100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ed Rectangle 7"/>
          <p:cNvSpPr/>
          <p:nvPr/>
        </p:nvSpPr>
        <p:spPr bwMode="gray">
          <a:xfrm>
            <a:off x="611561" y="1268760"/>
            <a:ext cx="3600400" cy="1066466"/>
          </a:xfrm>
          <a:prstGeom prst="roundRect">
            <a:avLst>
              <a:gd name="adj" fmla="val 50000"/>
            </a:avLst>
          </a:prstGeom>
          <a:solidFill>
            <a:schemeClr val="accent5"/>
          </a:solidFill>
          <a:ln w="31750">
            <a:noFill/>
          </a:ln>
          <a:effectLst>
            <a:outerShdw blurRad="149987" dist="165100" dir="8460000" algn="ctr">
              <a:srgbClr val="000000">
                <a:alpha val="1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63500">
                    <a:schemeClr val="accent2">
                      <a:lumMod val="50000"/>
                      <a:alpha val="40000"/>
                    </a:schemeClr>
                  </a:glow>
                </a:effectLst>
                <a:latin typeface="Arial" panose="020B0604020202020204" pitchFamily="34" charset="0"/>
                <a:cs typeface="Arial" panose="020B0604020202020204" pitchFamily="34" charset="0"/>
              </a:rPr>
              <a:t>Rửa tay bằng nước và </a:t>
            </a:r>
            <a:r>
              <a:rPr lang="en-US" sz="24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xà</a:t>
            </a:r>
            <a:r>
              <a:rPr lang="en-US" sz="2400" b="1" dirty="0" smtClean="0">
                <a:effectLst>
                  <a:glow rad="63500">
                    <a:schemeClr val="accent2">
                      <a:lumMod val="50000"/>
                      <a:alpha val="40000"/>
                    </a:schemeClr>
                  </a:glow>
                </a:effectLst>
                <a:latin typeface="Arial" panose="020B0604020202020204" pitchFamily="34" charset="0"/>
                <a:cs typeface="Arial" panose="020B0604020202020204" pitchFamily="34" charset="0"/>
              </a:rPr>
              <a:t> </a:t>
            </a:r>
            <a:r>
              <a:rPr lang="en-US" sz="24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phòng</a:t>
            </a:r>
            <a:r>
              <a:rPr lang="en-US" sz="2400" b="1" dirty="0" smtClean="0">
                <a:effectLst>
                  <a:glow rad="63500">
                    <a:schemeClr val="accent2">
                      <a:lumMod val="50000"/>
                      <a:alpha val="40000"/>
                    </a:schemeClr>
                  </a:glow>
                </a:effectLst>
                <a:latin typeface="Arial" panose="020B0604020202020204" pitchFamily="34" charset="0"/>
                <a:cs typeface="Arial" panose="020B0604020202020204" pitchFamily="34" charset="0"/>
              </a:rPr>
              <a:t> </a:t>
            </a:r>
            <a:r>
              <a:rPr lang="en-US" sz="24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thường</a:t>
            </a:r>
            <a:endParaRPr lang="en-US" sz="2400" b="1" dirty="0">
              <a:effectLst>
                <a:glow rad="63500">
                  <a:schemeClr val="accent2">
                    <a:lumMod val="50000"/>
                    <a:alpha val="40000"/>
                  </a:schemeClr>
                </a:glow>
              </a:effectLst>
              <a:latin typeface="Arial" panose="020B0604020202020204" pitchFamily="34" charset="0"/>
              <a:cs typeface="Arial" panose="020B0604020202020204" pitchFamily="34" charset="0"/>
            </a:endParaRPr>
          </a:p>
        </p:txBody>
      </p:sp>
      <p:sp>
        <p:nvSpPr>
          <p:cNvPr id="9" name="Rounded Rectangle 8"/>
          <p:cNvSpPr/>
          <p:nvPr/>
        </p:nvSpPr>
        <p:spPr bwMode="gray">
          <a:xfrm>
            <a:off x="5010701" y="1268760"/>
            <a:ext cx="3449730" cy="1066466"/>
          </a:xfrm>
          <a:prstGeom prst="roundRect">
            <a:avLst>
              <a:gd name="adj" fmla="val 50000"/>
            </a:avLst>
          </a:prstGeom>
          <a:solidFill>
            <a:schemeClr val="accent5"/>
          </a:solidFill>
          <a:ln w="31750">
            <a:noFill/>
          </a:ln>
          <a:effectLst>
            <a:outerShdw blurRad="149987" dist="165100" dir="8460000" algn="ctr">
              <a:srgbClr val="000000">
                <a:alpha val="1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Chà</a:t>
            </a:r>
            <a:r>
              <a:rPr lang="en-US" sz="2400" b="1" dirty="0" smtClean="0">
                <a:effectLst>
                  <a:glow rad="63500">
                    <a:schemeClr val="accent2">
                      <a:lumMod val="50000"/>
                      <a:alpha val="40000"/>
                    </a:schemeClr>
                  </a:glow>
                </a:effectLst>
                <a:latin typeface="Arial" panose="020B0604020202020204" pitchFamily="34" charset="0"/>
                <a:cs typeface="Arial" panose="020B0604020202020204" pitchFamily="34" charset="0"/>
              </a:rPr>
              <a:t> tay bằng dung </a:t>
            </a:r>
            <a:r>
              <a:rPr lang="en-US" sz="24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dịch</a:t>
            </a:r>
            <a:r>
              <a:rPr lang="en-US" sz="2400" b="1" dirty="0" smtClean="0">
                <a:effectLst>
                  <a:glow rad="63500">
                    <a:schemeClr val="accent2">
                      <a:lumMod val="50000"/>
                      <a:alpha val="40000"/>
                    </a:schemeClr>
                  </a:glow>
                </a:effectLst>
                <a:latin typeface="Arial" panose="020B0604020202020204" pitchFamily="34" charset="0"/>
                <a:cs typeface="Arial" panose="020B0604020202020204" pitchFamily="34" charset="0"/>
              </a:rPr>
              <a:t> </a:t>
            </a:r>
            <a:r>
              <a:rPr lang="en-US" sz="24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VST</a:t>
            </a:r>
            <a:r>
              <a:rPr lang="en-US" sz="2400" b="1" dirty="0" smtClean="0">
                <a:effectLst>
                  <a:glow rad="63500">
                    <a:schemeClr val="accent2">
                      <a:lumMod val="50000"/>
                      <a:alpha val="40000"/>
                    </a:schemeClr>
                  </a:glow>
                </a:effectLst>
                <a:latin typeface="Arial" panose="020B0604020202020204" pitchFamily="34" charset="0"/>
                <a:cs typeface="Arial" panose="020B0604020202020204" pitchFamily="34" charset="0"/>
              </a:rPr>
              <a:t> </a:t>
            </a:r>
            <a:r>
              <a:rPr lang="en-US" sz="2400" b="1" dirty="0" err="1" smtClean="0">
                <a:effectLst>
                  <a:glow rad="63500">
                    <a:schemeClr val="accent2">
                      <a:lumMod val="50000"/>
                      <a:alpha val="40000"/>
                    </a:schemeClr>
                  </a:glow>
                </a:effectLst>
                <a:latin typeface="Arial" panose="020B0604020202020204" pitchFamily="34" charset="0"/>
                <a:cs typeface="Arial" panose="020B0604020202020204" pitchFamily="34" charset="0"/>
              </a:rPr>
              <a:t>chứa</a:t>
            </a:r>
            <a:r>
              <a:rPr lang="en-US" sz="2400" b="1" dirty="0" smtClean="0">
                <a:effectLst>
                  <a:glow rad="63500">
                    <a:schemeClr val="accent2">
                      <a:lumMod val="50000"/>
                      <a:alpha val="40000"/>
                    </a:schemeClr>
                  </a:glow>
                </a:effectLst>
                <a:latin typeface="Arial" panose="020B0604020202020204" pitchFamily="34" charset="0"/>
                <a:cs typeface="Arial" panose="020B0604020202020204" pitchFamily="34" charset="0"/>
              </a:rPr>
              <a:t> cồn</a:t>
            </a:r>
            <a:endParaRPr lang="en-US" sz="2400" b="1" dirty="0">
              <a:effectLst>
                <a:glow rad="63500">
                  <a:schemeClr val="accent2">
                    <a:lumMod val="50000"/>
                    <a:alpha val="40000"/>
                  </a:schemeClr>
                </a:glow>
              </a:effectLst>
              <a:latin typeface="Arial" panose="020B0604020202020204" pitchFamily="34" charset="0"/>
              <a:cs typeface="Arial" panose="020B0604020202020204" pitchFamily="34" charset="0"/>
            </a:endParaRPr>
          </a:p>
        </p:txBody>
      </p:sp>
      <p:sp>
        <p:nvSpPr>
          <p:cNvPr id="10" name="Rectangle 9"/>
          <p:cNvSpPr/>
          <p:nvPr/>
        </p:nvSpPr>
        <p:spPr bwMode="auto">
          <a:xfrm>
            <a:off x="611562" y="2683915"/>
            <a:ext cx="3600400" cy="3785652"/>
          </a:xfrm>
          <a:prstGeom prst="rect">
            <a:avLst/>
          </a:prstGeom>
        </p:spPr>
        <p:txBody>
          <a:bodyPr wrap="square">
            <a:spAutoFit/>
          </a:bodyPr>
          <a:lstStyle/>
          <a:p>
            <a:pPr marL="285750" indent="-285750" algn="just">
              <a:buFontTx/>
              <a:buChar char="-"/>
            </a:pPr>
            <a:r>
              <a:rPr lang="en-US" sz="2400" dirty="0" err="1" smtClean="0">
                <a:latin typeface="Arial" panose="020B0604020202020204" pitchFamily="34" charset="0"/>
                <a:cs typeface="Arial" panose="020B0604020202020204" pitchFamily="34" charset="0"/>
              </a:rPr>
              <a:t>Làm</a:t>
            </a:r>
            <a:r>
              <a:rPr lang="en-US" sz="2400" dirty="0" smtClean="0">
                <a:latin typeface="Arial" panose="020B0604020202020204" pitchFamily="34" charset="0"/>
                <a:cs typeface="Arial" panose="020B0604020202020204" pitchFamily="34" charset="0"/>
              </a:rPr>
              <a:t> ướt bàn tay bằng nước trước khi lấy dung </a:t>
            </a:r>
            <a:r>
              <a:rPr lang="en-US" sz="2400" dirty="0" err="1" smtClean="0">
                <a:latin typeface="Arial" panose="020B0604020202020204" pitchFamily="34" charset="0"/>
                <a:cs typeface="Arial" panose="020B0604020202020204" pitchFamily="34" charset="0"/>
              </a:rPr>
              <a:t>dịch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phòng</a:t>
            </a:r>
            <a:endParaRPr lang="en-US" sz="2400" dirty="0" smtClean="0">
              <a:latin typeface="Arial" panose="020B0604020202020204" pitchFamily="34" charset="0"/>
              <a:cs typeface="Arial" panose="020B0604020202020204" pitchFamily="34" charset="0"/>
            </a:endParaRPr>
          </a:p>
          <a:p>
            <a:pPr marL="285750" indent="-285750" algn="just">
              <a:buFontTx/>
              <a:buChar char="-"/>
            </a:pPr>
            <a:r>
              <a:rPr lang="en-US" sz="2400" dirty="0" err="1" smtClean="0">
                <a:latin typeface="Arial" panose="020B0604020202020204" pitchFamily="34" charset="0"/>
                <a:cs typeface="Arial" panose="020B0604020202020204" pitchFamily="34" charset="0"/>
              </a:rPr>
              <a:t>Tráng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loại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bỏ</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phòng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tay</a:t>
            </a:r>
            <a:r>
              <a:rPr lang="en-US" sz="2400" dirty="0" smtClean="0">
                <a:latin typeface="Arial" panose="020B0604020202020204" pitchFamily="34" charset="0"/>
                <a:cs typeface="Arial" panose="020B0604020202020204" pitchFamily="34" charset="0"/>
              </a:rPr>
              <a:t> 6 </a:t>
            </a:r>
            <a:r>
              <a:rPr lang="en-US" sz="2400" dirty="0" err="1" smtClean="0">
                <a:latin typeface="Arial" panose="020B0604020202020204" pitchFamily="34" charset="0"/>
                <a:cs typeface="Arial" panose="020B0604020202020204" pitchFamily="34" charset="0"/>
              </a:rPr>
              <a:t>bước</a:t>
            </a:r>
            <a:endParaRPr lang="en-US" sz="2400" dirty="0" smtClean="0">
              <a:latin typeface="Arial" panose="020B0604020202020204" pitchFamily="34" charset="0"/>
              <a:cs typeface="Arial" panose="020B0604020202020204" pitchFamily="34" charset="0"/>
            </a:endParaRPr>
          </a:p>
          <a:p>
            <a:pPr marL="285750" indent="-285750" algn="just">
              <a:buFontTx/>
              <a:buChar char="-"/>
            </a:pPr>
            <a:r>
              <a:rPr lang="en-US" sz="2400" dirty="0" smtClean="0">
                <a:latin typeface="Arial" panose="020B0604020202020204" pitchFamily="34" charset="0"/>
                <a:cs typeface="Arial" panose="020B0604020202020204" pitchFamily="34" charset="0"/>
              </a:rPr>
              <a:t>Lau khô tay bằng </a:t>
            </a:r>
            <a:r>
              <a:rPr lang="en-US" sz="2400" dirty="0" err="1" smtClean="0">
                <a:latin typeface="Arial" panose="020B0604020202020204" pitchFamily="34" charset="0"/>
                <a:cs typeface="Arial" panose="020B0604020202020204" pitchFamily="34" charset="0"/>
              </a:rPr>
              <a:t>khăn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sạch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dùng</a:t>
            </a:r>
            <a:r>
              <a:rPr lang="en-US" sz="2400" dirty="0" smtClean="0">
                <a:latin typeface="Arial" panose="020B0604020202020204" pitchFamily="34" charset="0"/>
                <a:cs typeface="Arial" panose="020B0604020202020204" pitchFamily="34" charset="0"/>
              </a:rPr>
              <a:t> 1 lần sau khi </a:t>
            </a:r>
            <a:r>
              <a:rPr lang="en-US" sz="2400" dirty="0" err="1" smtClean="0">
                <a:latin typeface="Arial" panose="020B0604020202020204" pitchFamily="34" charset="0"/>
                <a:cs typeface="Arial" panose="020B0604020202020204" pitchFamily="34" charset="0"/>
              </a:rPr>
              <a:t>rửa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tay</a:t>
            </a:r>
            <a:endParaRPr lang="en-US" sz="2400" dirty="0" smtClean="0">
              <a:latin typeface="Arial" panose="020B0604020202020204" pitchFamily="34" charset="0"/>
              <a:cs typeface="Arial" panose="020B0604020202020204" pitchFamily="34" charset="0"/>
            </a:endParaRPr>
          </a:p>
          <a:p>
            <a:pPr marL="285750" indent="-285750" algn="just">
              <a:buFontTx/>
              <a:buChar char="-"/>
            </a:pPr>
            <a:r>
              <a:rPr lang="en-US" sz="2400" dirty="0" err="1" smtClean="0">
                <a:latin typeface="Arial" panose="020B0604020202020204" pitchFamily="34" charset="0"/>
                <a:cs typeface="Arial" panose="020B0604020202020204" pitchFamily="34" charset="0"/>
              </a:rPr>
              <a:t>Khóa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vòi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nước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bằng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khăn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sử</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dụng</a:t>
            </a:r>
            <a:endParaRPr lang="en-US" sz="2400" dirty="0" smtClean="0">
              <a:latin typeface="Arial" panose="020B0604020202020204" pitchFamily="34" charset="0"/>
              <a:cs typeface="Arial" panose="020B0604020202020204" pitchFamily="34" charset="0"/>
            </a:endParaRPr>
          </a:p>
        </p:txBody>
      </p:sp>
      <p:sp>
        <p:nvSpPr>
          <p:cNvPr id="11" name="Rectangle 10"/>
          <p:cNvSpPr/>
          <p:nvPr/>
        </p:nvSpPr>
        <p:spPr bwMode="auto">
          <a:xfrm>
            <a:off x="5010700" y="2683915"/>
            <a:ext cx="3449731" cy="1938992"/>
          </a:xfrm>
          <a:prstGeom prst="rect">
            <a:avLst/>
          </a:prstGeom>
        </p:spPr>
        <p:txBody>
          <a:bodyPr wrap="square">
            <a:spAutoFit/>
          </a:bodyPr>
          <a:lstStyle/>
          <a:p>
            <a:pPr marL="285750" indent="-285750" algn="just">
              <a:buFontTx/>
              <a:buChar char="-"/>
            </a:pPr>
            <a:r>
              <a:rPr lang="en-US" sz="2400" dirty="0" smtClean="0">
                <a:latin typeface="Arial" panose="020B0604020202020204" pitchFamily="34" charset="0"/>
                <a:cs typeface="Arial" panose="020B0604020202020204" pitchFamily="34" charset="0"/>
              </a:rPr>
              <a:t>Bàn tay phải khô trước khi lấy dung dịch cồn</a:t>
            </a:r>
          </a:p>
          <a:p>
            <a:pPr marL="285750" indent="-285750" algn="just">
              <a:buFontTx/>
              <a:buChar char="-"/>
            </a:pPr>
            <a:r>
              <a:rPr lang="en-US" sz="2400" dirty="0" smtClean="0">
                <a:latin typeface="Arial" panose="020B0604020202020204" pitchFamily="34" charset="0"/>
                <a:cs typeface="Arial" panose="020B0604020202020204" pitchFamily="34" charset="0"/>
              </a:rPr>
              <a:t>Chà cho đến khi tay khô</a:t>
            </a:r>
          </a:p>
        </p:txBody>
      </p:sp>
    </p:spTree>
    <p:extLst>
      <p:ext uri="{BB962C8B-B14F-4D97-AF65-F5344CB8AC3E}">
        <p14:creationId xmlns:p14="http://schemas.microsoft.com/office/powerpoint/2010/main" val="105109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a:xfrm>
            <a:off x="209872" y="274638"/>
            <a:ext cx="8610600" cy="868362"/>
          </a:xfrm>
        </p:spPr>
        <p:txBody>
          <a:bodyPr>
            <a:normAutofit/>
          </a:bodyPr>
          <a:lstStyle/>
          <a:p>
            <a:r>
              <a:rPr lang="en-US" sz="3400" u="sng" dirty="0" smtClean="0">
                <a:latin typeface="Arial" panose="020B0604020202020204" pitchFamily="34" charset="0"/>
                <a:cs typeface="Arial" panose="020B0604020202020204" pitchFamily="34" charset="0"/>
              </a:rPr>
              <a:t>QUY TRÌNH VỆ SINH TAY THƯỜNG QUY</a:t>
            </a:r>
            <a:endParaRPr lang="en-US" sz="3400" u="sng" dirty="0">
              <a:latin typeface="Arial" panose="020B0604020202020204" pitchFamily="34" charset="0"/>
              <a:cs typeface="Arial" panose="020B0604020202020204" pitchFamily="34" charset="0"/>
            </a:endParaRPr>
          </a:p>
        </p:txBody>
      </p:sp>
      <p:graphicFrame>
        <p:nvGraphicFramePr>
          <p:cNvPr id="8" name="Group 3"/>
          <p:cNvGraphicFramePr>
            <a:graphicFrameLocks noGrp="1"/>
          </p:cNvGraphicFramePr>
          <p:nvPr>
            <p:extLst>
              <p:ext uri="{D42A27DB-BD31-4B8C-83A1-F6EECF244321}">
                <p14:modId xmlns:p14="http://schemas.microsoft.com/office/powerpoint/2010/main" val="397858038"/>
              </p:ext>
            </p:extLst>
          </p:nvPr>
        </p:nvGraphicFramePr>
        <p:xfrm>
          <a:off x="683568" y="1916832"/>
          <a:ext cx="4572000" cy="4419601"/>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655638">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65000"/>
                        <a:buFont typeface="Wingdings" panose="05000000000000000000" pitchFamily="2" charset="2"/>
                        <a:buNone/>
                        <a:tabLst/>
                      </a:pPr>
                      <a:r>
                        <a:rPr lang="en-US" sz="1800" b="1" i="0" u="none" strike="noStrike" kern="1200" baseline="0" dirty="0" smtClean="0">
                          <a:solidFill>
                            <a:schemeClr val="tx1"/>
                          </a:solidFill>
                          <a:latin typeface="Arial" panose="020B0604020202020204" pitchFamily="34" charset="0"/>
                          <a:ea typeface="+mn-ea"/>
                          <a:cs typeface="+mn-cs"/>
                        </a:rPr>
                        <a:t>Thời gian</a:t>
                      </a:r>
                      <a:endParaRPr kumimoji="0" lang="en-US" sz="1800" b="1" i="0" u="none" strike="noStrike" cap="none" normalizeH="0" baseline="0" dirty="0" smtClean="0">
                        <a:ln>
                          <a:noFill/>
                        </a:ln>
                        <a:solidFill>
                          <a:srgbClr val="000000"/>
                        </a:solidFill>
                        <a:effectLst/>
                        <a:latin typeface=".VnTime" panose="020B7200000000000000"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algn="ctr" rtl="0"/>
                      <a:r>
                        <a:rPr lang="en-US" sz="1800" b="1" i="0" u="none" strike="noStrike" kern="1200" baseline="0" dirty="0" smtClean="0">
                          <a:solidFill>
                            <a:schemeClr val="tx1"/>
                          </a:solidFill>
                          <a:latin typeface="Arial" panose="020B0604020202020204" pitchFamily="34" charset="0"/>
                          <a:ea typeface="+mn-ea"/>
                          <a:cs typeface="+mn-cs"/>
                        </a:rPr>
                        <a:t>SLVK giảm log</a:t>
                      </a:r>
                      <a:r>
                        <a:rPr lang="en-US" sz="1800" b="1" i="0" u="none" strike="noStrike" kern="1200" baseline="-25000" dirty="0" smtClean="0">
                          <a:solidFill>
                            <a:schemeClr val="tx1"/>
                          </a:solidFill>
                          <a:latin typeface="Arial" panose="020B0604020202020204" pitchFamily="34" charset="0"/>
                          <a:ea typeface="+mn-ea"/>
                          <a:cs typeface="+mn-cs"/>
                        </a:rPr>
                        <a:t>10</a:t>
                      </a:r>
                      <a:endParaRPr lang="en-US" sz="1800" b="1" i="0" u="none" strike="noStrike" kern="1200" baseline="0" dirty="0" smtClean="0">
                        <a:solidFill>
                          <a:schemeClr val="tx1"/>
                        </a:solidFill>
                        <a:latin typeface="Arial" panose="020B0604020202020204" pitchFamily="34"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36600">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algn="ctr" rtl="0"/>
                      <a:r>
                        <a:rPr lang="en-US" sz="1800" b="1" i="0" u="none" strike="noStrike" kern="1200" baseline="0" dirty="0" smtClean="0">
                          <a:solidFill>
                            <a:schemeClr val="tx1"/>
                          </a:solidFill>
                          <a:latin typeface="Arial" panose="020B0604020202020204" pitchFamily="34" charset="0"/>
                          <a:ea typeface="+mn-ea"/>
                          <a:cs typeface="+mn-cs"/>
                        </a:rPr>
                        <a:t>15 giây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algn="ctr" rtl="0"/>
                      <a:r>
                        <a:rPr lang="en-US" sz="1800" b="1" i="0" u="none" strike="noStrike" kern="1200" baseline="0" dirty="0" smtClean="0">
                          <a:solidFill>
                            <a:schemeClr val="tx1"/>
                          </a:solidFill>
                          <a:latin typeface="Arial" panose="020B0604020202020204" pitchFamily="34" charset="0"/>
                          <a:ea typeface="+mn-ea"/>
                          <a:cs typeface="+mn-cs"/>
                        </a:rPr>
                        <a:t>0.6 - 1.1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76288">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algn="ctr" rtl="0"/>
                      <a:r>
                        <a:rPr lang="en-US" sz="1800" b="1" i="0" u="none" strike="noStrike" kern="1200" baseline="0" dirty="0" smtClean="0">
                          <a:solidFill>
                            <a:srgbClr val="FF0000"/>
                          </a:solidFill>
                          <a:latin typeface="Arial" panose="020B0604020202020204" pitchFamily="34" charset="0"/>
                          <a:ea typeface="+mn-ea"/>
                          <a:cs typeface="+mn-cs"/>
                        </a:rPr>
                        <a:t>30 giây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65000"/>
                        <a:buFont typeface="Wingdings" panose="05000000000000000000" pitchFamily="2" charset="2"/>
                        <a:buNone/>
                        <a:tabLst/>
                      </a:pPr>
                      <a:r>
                        <a:rPr lang="en-US" sz="1800" b="1" i="0" u="none" strike="noStrike" kern="1200" baseline="0" dirty="0" smtClean="0">
                          <a:solidFill>
                            <a:srgbClr val="FF0000"/>
                          </a:solidFill>
                          <a:latin typeface="Arial" panose="020B0604020202020204" pitchFamily="34" charset="0"/>
                          <a:ea typeface="+mn-ea"/>
                          <a:cs typeface="+mn-cs"/>
                        </a:rPr>
                        <a:t>2.5 - 2.8</a:t>
                      </a:r>
                      <a:endParaRPr kumimoji="0" lang="en-US" sz="1800" b="1" i="0" u="none" strike="noStrike" cap="none" normalizeH="0" baseline="0" dirty="0" smtClean="0">
                        <a:ln>
                          <a:noFill/>
                        </a:ln>
                        <a:solidFill>
                          <a:srgbClr val="FF0000"/>
                        </a:solidFill>
                        <a:effectLst/>
                        <a:latin typeface=".VnTime" panose="020B7200000000000000"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77875">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65000"/>
                        <a:buFont typeface="Wingdings" panose="05000000000000000000" pitchFamily="2" charset="2"/>
                        <a:buNone/>
                        <a:tabLst/>
                      </a:pPr>
                      <a:r>
                        <a:rPr lang="en-US" sz="1800" b="1" i="0" u="none" strike="noStrike" kern="1200" baseline="0" dirty="0" smtClean="0">
                          <a:solidFill>
                            <a:schemeClr val="tx1"/>
                          </a:solidFill>
                          <a:latin typeface="Arial" panose="020B0604020202020204" pitchFamily="34" charset="0"/>
                          <a:ea typeface="+mn-ea"/>
                          <a:cs typeface="+mn-cs"/>
                        </a:rPr>
                        <a:t>1 phút</a:t>
                      </a:r>
                      <a:endParaRPr kumimoji="0" lang="en-US" sz="1800" b="1" i="0" u="none" strike="noStrike" cap="none" normalizeH="0" baseline="0" dirty="0" smtClean="0">
                        <a:ln>
                          <a:noFill/>
                        </a:ln>
                        <a:solidFill>
                          <a:srgbClr val="000000"/>
                        </a:solidFill>
                        <a:effectLst/>
                        <a:latin typeface=".VnTime" panose="020B7200000000000000"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65000"/>
                        <a:buFont typeface="Wingdings" panose="05000000000000000000" pitchFamily="2" charset="2"/>
                        <a:buNone/>
                        <a:tabLst/>
                      </a:pPr>
                      <a:r>
                        <a:rPr lang="en-US" sz="1800" b="1" i="0" u="none" strike="noStrike" kern="1200" baseline="0" dirty="0" smtClean="0">
                          <a:solidFill>
                            <a:schemeClr val="tx1"/>
                          </a:solidFill>
                          <a:latin typeface="Arial" panose="020B0604020202020204" pitchFamily="34" charset="0"/>
                          <a:ea typeface="+mn-ea"/>
                          <a:cs typeface="+mn-cs"/>
                        </a:rPr>
                        <a:t>2.7 - 3.0</a:t>
                      </a:r>
                      <a:endParaRPr kumimoji="0" lang="en-US" sz="1800" b="1" i="0" u="none" strike="noStrike" cap="none" normalizeH="0" baseline="0" dirty="0" smtClean="0">
                        <a:ln>
                          <a:noFill/>
                        </a:ln>
                        <a:solidFill>
                          <a:srgbClr val="000000"/>
                        </a:solidFill>
                        <a:effectLst/>
                        <a:latin typeface=".VnTime" panose="020B7200000000000000"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36600">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65000"/>
                        <a:buFont typeface="Wingdings" panose="05000000000000000000" pitchFamily="2" charset="2"/>
                        <a:buNone/>
                        <a:tabLst/>
                      </a:pPr>
                      <a:r>
                        <a:rPr lang="en-US" sz="1800" b="1" i="0" u="none" strike="noStrike" kern="1200" baseline="0" dirty="0" smtClean="0">
                          <a:solidFill>
                            <a:schemeClr val="tx1"/>
                          </a:solidFill>
                          <a:latin typeface="Arial" panose="020B0604020202020204" pitchFamily="34" charset="0"/>
                          <a:ea typeface="+mn-ea"/>
                          <a:cs typeface="+mn-cs"/>
                        </a:rPr>
                        <a:t>2 phút</a:t>
                      </a:r>
                      <a:endParaRPr kumimoji="0" lang="en-US" sz="1800" b="1" i="0" u="none" strike="noStrike" cap="none" normalizeH="0" baseline="0" dirty="0" smtClean="0">
                        <a:ln>
                          <a:noFill/>
                        </a:ln>
                        <a:solidFill>
                          <a:srgbClr val="000000"/>
                        </a:solidFill>
                        <a:effectLst/>
                        <a:latin typeface=".VnTime" panose="020B7200000000000000"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65000"/>
                        <a:buFont typeface="Wingdings" panose="05000000000000000000" pitchFamily="2" charset="2"/>
                        <a:buNone/>
                        <a:tabLst/>
                      </a:pPr>
                      <a:r>
                        <a:rPr lang="en-US" sz="1800" b="1" i="0" u="none" strike="noStrike" kern="1200" baseline="0" dirty="0" smtClean="0">
                          <a:solidFill>
                            <a:schemeClr val="tx1"/>
                          </a:solidFill>
                          <a:latin typeface="Arial" panose="020B0604020202020204" pitchFamily="34" charset="0"/>
                          <a:ea typeface="+mn-ea"/>
                          <a:cs typeface="+mn-cs"/>
                        </a:rPr>
                        <a:t>3.3</a:t>
                      </a:r>
                      <a:endParaRPr kumimoji="0" lang="en-US" sz="1800" b="1" i="0" u="none" strike="noStrike" cap="none" normalizeH="0" baseline="0" dirty="0" smtClean="0">
                        <a:ln>
                          <a:noFill/>
                        </a:ln>
                        <a:solidFill>
                          <a:srgbClr val="000000"/>
                        </a:solidFill>
                        <a:effectLst/>
                        <a:latin typeface=".VnTime" panose="020B7200000000000000"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36600">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65000"/>
                        <a:buFont typeface="Wingdings" panose="05000000000000000000" pitchFamily="2" charset="2"/>
                        <a:buNone/>
                        <a:tabLst/>
                      </a:pPr>
                      <a:r>
                        <a:rPr lang="en-US" sz="1800" b="1" i="0" u="none" strike="noStrike" kern="1200" baseline="0" dirty="0" smtClean="0">
                          <a:solidFill>
                            <a:schemeClr val="tx1"/>
                          </a:solidFill>
                          <a:latin typeface="Arial" panose="020B0604020202020204" pitchFamily="34" charset="0"/>
                          <a:ea typeface="+mn-ea"/>
                          <a:cs typeface="+mn-cs"/>
                        </a:rPr>
                        <a:t>4 phút</a:t>
                      </a:r>
                      <a:endParaRPr kumimoji="0" lang="en-US" sz="1800" b="1" i="0" u="none" strike="noStrike" cap="none" normalizeH="0" baseline="0" dirty="0" smtClean="0">
                        <a:ln>
                          <a:noFill/>
                        </a:ln>
                        <a:solidFill>
                          <a:srgbClr val="000000"/>
                        </a:solidFill>
                        <a:effectLst/>
                        <a:latin typeface=".VnTime" panose="020B7200000000000000"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FCC66"/>
                        </a:buClr>
                        <a:buSzPct val="65000"/>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rgbClr val="FFCC66"/>
                        </a:buClr>
                        <a:defRPr sz="2200">
                          <a:solidFill>
                            <a:schemeClr val="tx1"/>
                          </a:solidFill>
                          <a:latin typeface="Arial" panose="020B0604020202020204" pitchFamily="34" charset="0"/>
                        </a:defRPr>
                      </a:lvl2pPr>
                      <a:lvl3pPr marL="1143000" indent="-228600">
                        <a:spcBef>
                          <a:spcPct val="20000"/>
                        </a:spcBef>
                        <a:buClr>
                          <a:srgbClr val="FFCC66"/>
                        </a:buClr>
                        <a:defRPr sz="2000">
                          <a:solidFill>
                            <a:schemeClr val="tx1"/>
                          </a:solidFill>
                          <a:latin typeface="Arial" panose="020B0604020202020204" pitchFamily="34" charset="0"/>
                        </a:defRPr>
                      </a:lvl3pPr>
                      <a:lvl4pPr marL="1600200" indent="-228600">
                        <a:spcBef>
                          <a:spcPct val="20000"/>
                        </a:spcBef>
                        <a:buClr>
                          <a:srgbClr val="FFCC66"/>
                        </a:buClr>
                        <a:defRPr>
                          <a:solidFill>
                            <a:schemeClr val="tx1"/>
                          </a:solidFill>
                          <a:latin typeface="Arial" panose="020B0604020202020204" pitchFamily="34" charset="0"/>
                        </a:defRPr>
                      </a:lvl4pPr>
                      <a:lvl5pPr marL="2057400" indent="-228600">
                        <a:spcBef>
                          <a:spcPct val="20000"/>
                        </a:spcBef>
                        <a:buClr>
                          <a:srgbClr val="FFCC66"/>
                        </a:buClr>
                        <a:defRPr>
                          <a:solidFill>
                            <a:schemeClr val="tx1"/>
                          </a:solidFill>
                          <a:latin typeface="Arial" panose="020B0604020202020204" pitchFamily="34" charset="0"/>
                        </a:defRPr>
                      </a:lvl5pPr>
                      <a:lvl6pPr marL="2514600" indent="-228600" fontAlgn="base">
                        <a:spcBef>
                          <a:spcPct val="20000"/>
                        </a:spcBef>
                        <a:spcAft>
                          <a:spcPct val="0"/>
                        </a:spcAft>
                        <a:buClr>
                          <a:srgbClr val="FFCC66"/>
                        </a:buClr>
                        <a:defRPr>
                          <a:solidFill>
                            <a:schemeClr val="tx1"/>
                          </a:solidFill>
                          <a:latin typeface="Arial" panose="020B0604020202020204" pitchFamily="34" charset="0"/>
                        </a:defRPr>
                      </a:lvl6pPr>
                      <a:lvl7pPr marL="2971800" indent="-228600" fontAlgn="base">
                        <a:spcBef>
                          <a:spcPct val="20000"/>
                        </a:spcBef>
                        <a:spcAft>
                          <a:spcPct val="0"/>
                        </a:spcAft>
                        <a:buClr>
                          <a:srgbClr val="FFCC66"/>
                        </a:buClr>
                        <a:defRPr>
                          <a:solidFill>
                            <a:schemeClr val="tx1"/>
                          </a:solidFill>
                          <a:latin typeface="Arial" panose="020B0604020202020204" pitchFamily="34" charset="0"/>
                        </a:defRPr>
                      </a:lvl7pPr>
                      <a:lvl8pPr marL="3429000" indent="-228600" fontAlgn="base">
                        <a:spcBef>
                          <a:spcPct val="20000"/>
                        </a:spcBef>
                        <a:spcAft>
                          <a:spcPct val="0"/>
                        </a:spcAft>
                        <a:buClr>
                          <a:srgbClr val="FFCC66"/>
                        </a:buClr>
                        <a:defRPr>
                          <a:solidFill>
                            <a:schemeClr val="tx1"/>
                          </a:solidFill>
                          <a:latin typeface="Arial" panose="020B0604020202020204" pitchFamily="34" charset="0"/>
                        </a:defRPr>
                      </a:lvl8pPr>
                      <a:lvl9pPr marL="3886200" indent="-228600" fontAlgn="base">
                        <a:spcBef>
                          <a:spcPct val="20000"/>
                        </a:spcBef>
                        <a:spcAft>
                          <a:spcPct val="0"/>
                        </a:spcAft>
                        <a:buClr>
                          <a:srgbClr val="FFCC66"/>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CC66"/>
                        </a:buClr>
                        <a:buSzPct val="65000"/>
                        <a:buFont typeface="Wingdings" panose="05000000000000000000" pitchFamily="2" charset="2"/>
                        <a:buNone/>
                        <a:tabLst/>
                      </a:pPr>
                      <a:r>
                        <a:rPr lang="en-US" sz="1800" b="1" i="0" u="none" strike="noStrike" kern="1200" baseline="0" dirty="0" smtClean="0">
                          <a:solidFill>
                            <a:schemeClr val="tx1"/>
                          </a:solidFill>
                          <a:latin typeface="Arial" panose="020B0604020202020204" pitchFamily="34" charset="0"/>
                          <a:ea typeface="+mn-ea"/>
                          <a:cs typeface="+mn-cs"/>
                        </a:rPr>
                        <a:t>3.7</a:t>
                      </a:r>
                      <a:endParaRPr kumimoji="0" lang="en-US" sz="1800" b="1" i="0" u="none" strike="noStrike" cap="none" normalizeH="0" baseline="0" dirty="0" smtClean="0">
                        <a:ln>
                          <a:noFill/>
                        </a:ln>
                        <a:solidFill>
                          <a:srgbClr val="000000"/>
                        </a:solidFill>
                        <a:effectLst/>
                        <a:latin typeface=".VnTime" panose="020B7200000000000000"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pic>
        <p:nvPicPr>
          <p:cNvPr id="9" name="Picture 7"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078871"/>
            <a:ext cx="2619499" cy="2358242"/>
          </a:xfrm>
          <a:prstGeom prst="ellipse">
            <a:avLst/>
          </a:prstGeom>
          <a:ln>
            <a:noFill/>
          </a:ln>
          <a:effectLst>
            <a:softEdge rad="112500"/>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1175388"/>
            <a:ext cx="7038338" cy="461665"/>
          </a:xfrm>
          <a:prstGeom prst="rect">
            <a:avLst/>
          </a:prstGeom>
        </p:spPr>
        <p:txBody>
          <a:bodyPr wrap="none">
            <a:spAutoFit/>
          </a:bodyPr>
          <a:lstStyle/>
          <a:p>
            <a:pPr algn="ctr"/>
            <a:r>
              <a:rPr lang="en-US" sz="2400" dirty="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Thời </a:t>
            </a:r>
            <a:r>
              <a:rPr lang="en-US" sz="2400" dirty="0" err="1">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gian</a:t>
            </a:r>
            <a:r>
              <a:rPr lang="en-US" sz="2400" dirty="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dirty="0" err="1"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VST</a:t>
            </a:r>
            <a:r>
              <a:rPr lang="en-US" sz="2400" dirty="0"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dirty="0" err="1">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và</a:t>
            </a:r>
            <a:r>
              <a:rPr lang="en-US" sz="2400" dirty="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dirty="0" err="1"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mức</a:t>
            </a:r>
            <a:r>
              <a:rPr lang="en-US" sz="2400" dirty="0"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dirty="0" err="1"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độ</a:t>
            </a:r>
            <a:r>
              <a:rPr lang="en-US" sz="2400" dirty="0"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dirty="0" err="1"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loại</a:t>
            </a:r>
            <a:r>
              <a:rPr lang="en-US" sz="2400" dirty="0"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dirty="0" err="1"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bỏ</a:t>
            </a:r>
            <a:r>
              <a:rPr lang="en-US" sz="2400" dirty="0"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dirty="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vi </a:t>
            </a:r>
            <a:r>
              <a:rPr lang="en-US" sz="2400" dirty="0" err="1"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khuẩn</a:t>
            </a:r>
            <a:r>
              <a:rPr lang="en-US" sz="2400" dirty="0"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dirty="0" err="1"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trên</a:t>
            </a:r>
            <a:r>
              <a:rPr lang="en-US" sz="2400" dirty="0"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dirty="0" err="1" smtClean="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tay</a:t>
            </a:r>
            <a:endParaRPr lang="en-US" sz="2400" dirty="0">
              <a:ln w="0">
                <a:solidFill>
                  <a:schemeClr val="accent1">
                    <a:lumMod val="50000"/>
                  </a:schemeClr>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522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9475" y="966788"/>
            <a:ext cx="1914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Freeform 3"/>
          <p:cNvSpPr>
            <a:spLocks/>
          </p:cNvSpPr>
          <p:nvPr/>
        </p:nvSpPr>
        <p:spPr bwMode="gray">
          <a:xfrm>
            <a:off x="2451100" y="3303588"/>
            <a:ext cx="1900238"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6" name="Freeform 4"/>
          <p:cNvSpPr>
            <a:spLocks/>
          </p:cNvSpPr>
          <p:nvPr/>
        </p:nvSpPr>
        <p:spPr bwMode="gray">
          <a:xfrm>
            <a:off x="4370388" y="3238500"/>
            <a:ext cx="366712" cy="1562100"/>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7" name="Freeform 5"/>
          <p:cNvSpPr>
            <a:spLocks/>
          </p:cNvSpPr>
          <p:nvPr/>
        </p:nvSpPr>
        <p:spPr bwMode="gray">
          <a:xfrm flipH="1">
            <a:off x="4770438" y="3303588"/>
            <a:ext cx="1900237"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8198" name="Group 6"/>
          <p:cNvGrpSpPr>
            <a:grpSpLocks/>
          </p:cNvGrpSpPr>
          <p:nvPr/>
        </p:nvGrpSpPr>
        <p:grpSpPr bwMode="auto">
          <a:xfrm>
            <a:off x="1476375" y="2105025"/>
            <a:ext cx="1758950" cy="1612900"/>
            <a:chOff x="4320" y="1152"/>
            <a:chExt cx="414" cy="402"/>
          </a:xfrm>
        </p:grpSpPr>
        <p:sp>
          <p:nvSpPr>
            <p:cNvPr id="94215"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en-US">
                <a:cs typeface="+mn-cs"/>
              </a:endParaRPr>
            </a:p>
          </p:txBody>
        </p:sp>
        <p:sp>
          <p:nvSpPr>
            <p:cNvPr id="94216" name="Freeform 8"/>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p:spPr>
          <p:txBody>
            <a:bodyPr/>
            <a:lstStyle/>
            <a:p>
              <a:pPr>
                <a:defRPr/>
              </a:pPr>
              <a:endParaRPr lang="en-US">
                <a:cs typeface="+mn-cs"/>
              </a:endParaRPr>
            </a:p>
          </p:txBody>
        </p:sp>
      </p:grpSp>
      <p:sp>
        <p:nvSpPr>
          <p:cNvPr id="94217" name="Rectangle 9"/>
          <p:cNvSpPr>
            <a:spLocks noChangeArrowheads="1"/>
          </p:cNvSpPr>
          <p:nvPr/>
        </p:nvSpPr>
        <p:spPr bwMode="gray">
          <a:xfrm>
            <a:off x="1516063" y="2166938"/>
            <a:ext cx="1752600" cy="1477962"/>
          </a:xfrm>
          <a:prstGeom prst="rect">
            <a:avLst/>
          </a:prstGeom>
          <a:noFill/>
          <a:ln>
            <a:noFill/>
          </a:ln>
          <a:effectLst>
            <a:outerShdw dist="17961" dir="2700000" algn="ctr" rotWithShape="0">
              <a:srgbClr val="C0C0C0"/>
            </a:outerShdw>
          </a:effectLst>
          <a:extLst/>
        </p:spPr>
        <p:txBody>
          <a:bodyPr>
            <a:spAutoFit/>
            <a:flatTx/>
          </a:bodyPr>
          <a:lstStyle/>
          <a:p>
            <a:pPr algn="ctr">
              <a:defRPr/>
            </a:pPr>
            <a:r>
              <a:rPr lang="vi-VN" dirty="0">
                <a:solidFill>
                  <a:schemeClr val="bg1"/>
                </a:solidFill>
                <a:cs typeface="+mn-cs"/>
              </a:rPr>
              <a:t>Soi găng trên kính hiển vi điện tử phát hiện được những lỗ thủng</a:t>
            </a:r>
          </a:p>
        </p:txBody>
      </p:sp>
      <p:grpSp>
        <p:nvGrpSpPr>
          <p:cNvPr id="8200" name="Group 10"/>
          <p:cNvGrpSpPr>
            <a:grpSpLocks/>
          </p:cNvGrpSpPr>
          <p:nvPr/>
        </p:nvGrpSpPr>
        <p:grpSpPr bwMode="auto">
          <a:xfrm>
            <a:off x="3605213" y="2105025"/>
            <a:ext cx="1758950" cy="1612900"/>
            <a:chOff x="4320" y="1152"/>
            <a:chExt cx="414" cy="402"/>
          </a:xfrm>
        </p:grpSpPr>
        <p:sp>
          <p:nvSpPr>
            <p:cNvPr id="94219"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en-US">
                <a:cs typeface="+mn-cs"/>
              </a:endParaRPr>
            </a:p>
          </p:txBody>
        </p:sp>
        <p:sp>
          <p:nvSpPr>
            <p:cNvPr id="94220" name="Freeform 12"/>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p:spPr>
          <p:txBody>
            <a:bodyPr/>
            <a:lstStyle/>
            <a:p>
              <a:pPr>
                <a:defRPr/>
              </a:pPr>
              <a:endParaRPr lang="en-US">
                <a:cs typeface="+mn-cs"/>
              </a:endParaRPr>
            </a:p>
          </p:txBody>
        </p:sp>
      </p:grpSp>
      <p:grpSp>
        <p:nvGrpSpPr>
          <p:cNvPr id="8201" name="Group 13"/>
          <p:cNvGrpSpPr>
            <a:grpSpLocks/>
          </p:cNvGrpSpPr>
          <p:nvPr/>
        </p:nvGrpSpPr>
        <p:grpSpPr bwMode="auto">
          <a:xfrm>
            <a:off x="5724525" y="2114550"/>
            <a:ext cx="1758950" cy="1612900"/>
            <a:chOff x="4320" y="1152"/>
            <a:chExt cx="414" cy="402"/>
          </a:xfrm>
        </p:grpSpPr>
        <p:sp>
          <p:nvSpPr>
            <p:cNvPr id="94222"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en-US">
                <a:cs typeface="+mn-cs"/>
              </a:endParaRPr>
            </a:p>
          </p:txBody>
        </p:sp>
        <p:sp>
          <p:nvSpPr>
            <p:cNvPr id="94223" name="Freeform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p:spPr>
          <p:txBody>
            <a:bodyPr/>
            <a:lstStyle/>
            <a:p>
              <a:pPr>
                <a:defRPr/>
              </a:pPr>
              <a:endParaRPr lang="en-US">
                <a:cs typeface="+mn-cs"/>
              </a:endParaRPr>
            </a:p>
          </p:txBody>
        </p:sp>
      </p:grpSp>
      <p:sp>
        <p:nvSpPr>
          <p:cNvPr id="94224" name="Rectangle 16"/>
          <p:cNvSpPr>
            <a:spLocks noChangeArrowheads="1"/>
          </p:cNvSpPr>
          <p:nvPr/>
        </p:nvSpPr>
        <p:spPr bwMode="gray">
          <a:xfrm>
            <a:off x="3613150" y="2166938"/>
            <a:ext cx="1751013" cy="1477962"/>
          </a:xfrm>
          <a:prstGeom prst="rect">
            <a:avLst/>
          </a:prstGeom>
          <a:noFill/>
          <a:ln>
            <a:noFill/>
          </a:ln>
          <a:effectLst>
            <a:outerShdw dist="17961" dir="2700000" algn="ctr" rotWithShape="0">
              <a:srgbClr val="C0C0C0"/>
            </a:outerShdw>
          </a:effectLst>
          <a:extLst/>
        </p:spPr>
        <p:txBody>
          <a:bodyPr>
            <a:spAutoFit/>
            <a:flatTx/>
          </a:bodyPr>
          <a:lstStyle/>
          <a:p>
            <a:pPr algn="ctr">
              <a:defRPr/>
            </a:pPr>
            <a:r>
              <a:rPr lang="en-US" dirty="0">
                <a:solidFill>
                  <a:schemeClr val="bg1"/>
                </a:solidFill>
                <a:cs typeface="+mn-cs"/>
              </a:rPr>
              <a:t>K</a:t>
            </a:r>
            <a:r>
              <a:rPr lang="vi-VN" dirty="0">
                <a:solidFill>
                  <a:schemeClr val="bg1"/>
                </a:solidFill>
                <a:cs typeface="+mn-cs"/>
              </a:rPr>
              <a:t>ích thước &lt; 30 -50 </a:t>
            </a:r>
            <a:r>
              <a:rPr lang="vi-VN" dirty="0">
                <a:solidFill>
                  <a:schemeClr val="bg1"/>
                </a:solidFill>
                <a:cs typeface="+mn-cs"/>
                <a:sym typeface="Symbol" panose="05050102010706020507" pitchFamily="18" charset="2"/>
              </a:rPr>
              <a:t>m  </a:t>
            </a:r>
            <a:r>
              <a:rPr lang="vi-VN" dirty="0" err="1">
                <a:solidFill>
                  <a:schemeClr val="bg1"/>
                </a:solidFill>
                <a:cs typeface="+mn-cs"/>
                <a:sym typeface="Symbol" panose="05050102010706020507" pitchFamily="18" charset="2"/>
              </a:rPr>
              <a:t>Virus</a:t>
            </a:r>
            <a:r>
              <a:rPr lang="vi-VN" dirty="0">
                <a:solidFill>
                  <a:schemeClr val="bg1"/>
                </a:solidFill>
                <a:cs typeface="+mn-cs"/>
                <a:sym typeface="Symbol" panose="05050102010706020507" pitchFamily="18" charset="2"/>
              </a:rPr>
              <a:t> có thể xâm nhập qua găng</a:t>
            </a:r>
            <a:endParaRPr lang="en-US" b="1" dirty="0">
              <a:solidFill>
                <a:schemeClr val="bg1"/>
              </a:solidFill>
              <a:cs typeface="+mn-cs"/>
            </a:endParaRPr>
          </a:p>
        </p:txBody>
      </p:sp>
      <p:sp>
        <p:nvSpPr>
          <p:cNvPr id="94225" name="Rectangle 17"/>
          <p:cNvSpPr>
            <a:spLocks noChangeArrowheads="1"/>
          </p:cNvSpPr>
          <p:nvPr/>
        </p:nvSpPr>
        <p:spPr bwMode="gray">
          <a:xfrm>
            <a:off x="5724525" y="2133600"/>
            <a:ext cx="1806575" cy="1476375"/>
          </a:xfrm>
          <a:prstGeom prst="rect">
            <a:avLst/>
          </a:prstGeom>
          <a:noFill/>
          <a:ln>
            <a:noFill/>
          </a:ln>
          <a:effectLst>
            <a:outerShdw dist="17961" dir="2700000" algn="ctr" rotWithShape="0">
              <a:srgbClr val="C0C0C0"/>
            </a:outerShdw>
          </a:effectLst>
          <a:extLst/>
        </p:spPr>
        <p:txBody>
          <a:bodyPr>
            <a:spAutoFit/>
            <a:flatTx/>
          </a:bodyPr>
          <a:lstStyle/>
          <a:p>
            <a:pPr algn="ctr">
              <a:defRPr/>
            </a:pPr>
            <a:r>
              <a:rPr lang="vi-VN" dirty="0" err="1">
                <a:solidFill>
                  <a:schemeClr val="bg1"/>
                </a:solidFill>
                <a:cs typeface="+mn-cs"/>
              </a:rPr>
              <a:t>Tỷ</a:t>
            </a:r>
            <a:r>
              <a:rPr lang="vi-VN" dirty="0">
                <a:solidFill>
                  <a:schemeClr val="bg1"/>
                </a:solidFill>
                <a:cs typeface="+mn-cs"/>
              </a:rPr>
              <a:t> lệ găng PT bị thủng : 8%, găng sạch (</a:t>
            </a:r>
            <a:r>
              <a:rPr lang="vi-VN" dirty="0" err="1">
                <a:solidFill>
                  <a:schemeClr val="bg1"/>
                </a:solidFill>
                <a:cs typeface="+mn-cs"/>
              </a:rPr>
              <a:t>latex</a:t>
            </a:r>
            <a:r>
              <a:rPr lang="vi-VN" dirty="0">
                <a:solidFill>
                  <a:schemeClr val="bg1"/>
                </a:solidFill>
                <a:cs typeface="+mn-cs"/>
              </a:rPr>
              <a:t>, </a:t>
            </a:r>
            <a:r>
              <a:rPr lang="vi-VN" dirty="0" err="1">
                <a:solidFill>
                  <a:schemeClr val="bg1"/>
                </a:solidFill>
                <a:cs typeface="+mn-cs"/>
              </a:rPr>
              <a:t>vinyl</a:t>
            </a:r>
            <a:r>
              <a:rPr lang="vi-VN" dirty="0">
                <a:solidFill>
                  <a:schemeClr val="bg1"/>
                </a:solidFill>
                <a:cs typeface="+mn-cs"/>
              </a:rPr>
              <a:t>) thủng: 0 - 52%.</a:t>
            </a:r>
            <a:endParaRPr lang="en-US" b="1" dirty="0">
              <a:solidFill>
                <a:schemeClr val="bg1"/>
              </a:solidFill>
              <a:cs typeface="+mn-cs"/>
            </a:endParaRPr>
          </a:p>
        </p:txBody>
      </p:sp>
      <p:grpSp>
        <p:nvGrpSpPr>
          <p:cNvPr id="8204" name="Group 19"/>
          <p:cNvGrpSpPr>
            <a:grpSpLocks/>
          </p:cNvGrpSpPr>
          <p:nvPr/>
        </p:nvGrpSpPr>
        <p:grpSpPr bwMode="auto">
          <a:xfrm>
            <a:off x="838200" y="4540250"/>
            <a:ext cx="7021513" cy="1936750"/>
            <a:chOff x="528" y="2736"/>
            <a:chExt cx="4423" cy="1220"/>
          </a:xfrm>
        </p:grpSpPr>
        <p:sp>
          <p:nvSpPr>
            <p:cNvPr id="94228" name="AutoShape 20"/>
            <p:cNvSpPr>
              <a:spLocks noChangeArrowheads="1"/>
            </p:cNvSpPr>
            <p:nvPr/>
          </p:nvSpPr>
          <p:spPr bwMode="ltGray">
            <a:xfrm>
              <a:off x="1456" y="2934"/>
              <a:ext cx="3495" cy="782"/>
            </a:xfrm>
            <a:prstGeom prst="roundRect">
              <a:avLst>
                <a:gd name="adj" fmla="val 16667"/>
              </a:avLst>
            </a:prstGeom>
            <a:gradFill rotWithShape="1">
              <a:gsLst>
                <a:gs pos="0">
                  <a:schemeClr val="folHlink">
                    <a:gamma/>
                    <a:tint val="63529"/>
                    <a:invGamma/>
                  </a:schemeClr>
                </a:gs>
                <a:gs pos="50000">
                  <a:schemeClr val="folHlink"/>
                </a:gs>
                <a:gs pos="100000">
                  <a:schemeClr val="folHlink">
                    <a:gamma/>
                    <a:tint val="63529"/>
                    <a:invGamma/>
                  </a:schemeClr>
                </a:gs>
              </a:gsLst>
              <a:lin ang="5400000" scaled="1"/>
            </a:gradFill>
            <a:ln w="57150" algn="ctr">
              <a:solidFill>
                <a:schemeClr val="folHlink"/>
              </a:solidFill>
              <a:round/>
              <a:headEnd/>
              <a:tailEnd/>
            </a:ln>
            <a:effectLst/>
            <a:extLst/>
          </p:spPr>
          <p:txBody>
            <a:bodyPr wrap="none" anchor="ctr"/>
            <a:lstStyle/>
            <a:p>
              <a:pPr>
                <a:defRPr/>
              </a:pPr>
              <a:endParaRPr lang="en-US">
                <a:cs typeface="+mn-cs"/>
              </a:endParaRPr>
            </a:p>
          </p:txBody>
        </p:sp>
        <p:sp>
          <p:nvSpPr>
            <p:cNvPr id="8210" name="Rectangle 21"/>
            <p:cNvSpPr>
              <a:spLocks noChangeArrowheads="1"/>
            </p:cNvSpPr>
            <p:nvPr/>
          </p:nvSpPr>
          <p:spPr bwMode="auto">
            <a:xfrm>
              <a:off x="1783" y="2958"/>
              <a:ext cx="2961"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b="1" i="1">
                  <a:sym typeface="Symbol" pitchFamily="18" charset="2"/>
                </a:rPr>
                <a:t>Găng làm giảm 50-60% nguy cơ ô nhiễm máu, dịch cơ thể, không ngăn ngừa được hoàn toàn các tác nhân gây ô nhiễm.</a:t>
              </a:r>
            </a:p>
          </p:txBody>
        </p:sp>
        <p:pic>
          <p:nvPicPr>
            <p:cNvPr id="8211" name="Picture 22" descr="YG_circl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2736"/>
              <a:ext cx="1220"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Text Box 23"/>
            <p:cNvSpPr txBox="1">
              <a:spLocks noChangeArrowheads="1"/>
            </p:cNvSpPr>
            <p:nvPr/>
          </p:nvSpPr>
          <p:spPr bwMode="gray">
            <a:xfrm>
              <a:off x="722" y="3215"/>
              <a:ext cx="8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000" b="1"/>
                <a:t>Găng tay</a:t>
              </a:r>
            </a:p>
          </p:txBody>
        </p:sp>
      </p:grpSp>
      <p:sp>
        <p:nvSpPr>
          <p:cNvPr id="25" name="Title 36"/>
          <p:cNvSpPr txBox="1">
            <a:spLocks/>
          </p:cNvSpPr>
          <p:nvPr/>
        </p:nvSpPr>
        <p:spPr bwMode="auto">
          <a:xfrm>
            <a:off x="603496" y="73025"/>
            <a:ext cx="8433000" cy="987425"/>
          </a:xfrm>
          <a:prstGeom prst="rect">
            <a:avLst/>
          </a:prstGeom>
          <a:noFill/>
          <a:ln>
            <a:noFill/>
          </a:ln>
          <a:effectLst/>
          <a:extLst/>
        </p:spPr>
        <p:txBody>
          <a:bodyPr anchor="ctr">
            <a:normAutofit/>
          </a:bodyP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defRPr/>
            </a:pPr>
            <a:r>
              <a:rPr lang="en-US" kern="0" dirty="0" err="1" smtClean="0"/>
              <a:t>Sử</a:t>
            </a:r>
            <a:r>
              <a:rPr lang="en-US" kern="0" dirty="0" smtClean="0"/>
              <a:t> </a:t>
            </a:r>
            <a:r>
              <a:rPr lang="en-US" kern="0" dirty="0" err="1" smtClean="0"/>
              <a:t>dụng</a:t>
            </a:r>
            <a:r>
              <a:rPr lang="en-US" kern="0" dirty="0" smtClean="0"/>
              <a:t> </a:t>
            </a:r>
            <a:r>
              <a:rPr lang="en-US" kern="0" dirty="0" err="1" smtClean="0"/>
              <a:t>găng</a:t>
            </a:r>
            <a:r>
              <a:rPr lang="en-US" kern="0" dirty="0" smtClean="0"/>
              <a:t> </a:t>
            </a:r>
            <a:r>
              <a:rPr lang="en-US" kern="0" dirty="0" err="1" smtClean="0"/>
              <a:t>tay</a:t>
            </a:r>
            <a:r>
              <a:rPr lang="en-US" kern="0" dirty="0" smtClean="0"/>
              <a:t> </a:t>
            </a:r>
            <a:r>
              <a:rPr lang="en-US" kern="0" dirty="0" err="1" smtClean="0"/>
              <a:t>liên</a:t>
            </a:r>
            <a:r>
              <a:rPr lang="en-US" kern="0" dirty="0" smtClean="0"/>
              <a:t> </a:t>
            </a:r>
            <a:r>
              <a:rPr lang="en-US" kern="0" dirty="0" err="1" smtClean="0"/>
              <a:t>quan</a:t>
            </a:r>
            <a:r>
              <a:rPr lang="en-US" kern="0" dirty="0" smtClean="0"/>
              <a:t> </a:t>
            </a:r>
            <a:r>
              <a:rPr lang="en-US" kern="0" dirty="0" err="1" smtClean="0"/>
              <a:t>tới</a:t>
            </a:r>
            <a:r>
              <a:rPr lang="en-US" kern="0" dirty="0" smtClean="0"/>
              <a:t> </a:t>
            </a:r>
            <a:r>
              <a:rPr lang="en-US" kern="0" dirty="0" err="1" smtClean="0"/>
              <a:t>VST</a:t>
            </a:r>
            <a:endParaRPr lang="en-US" kern="0" dirty="0"/>
          </a:p>
        </p:txBody>
      </p:sp>
      <p:sp>
        <p:nvSpPr>
          <p:cNvPr id="26" name="Rectangle 25"/>
          <p:cNvSpPr/>
          <p:nvPr/>
        </p:nvSpPr>
        <p:spPr>
          <a:xfrm>
            <a:off x="603250" y="1052513"/>
            <a:ext cx="6415088" cy="831850"/>
          </a:xfrm>
          <a:prstGeom prst="rect">
            <a:avLst/>
          </a:prstGeom>
        </p:spPr>
        <p:txBody>
          <a:bodyPr>
            <a:spAutoFit/>
          </a:bodyPr>
          <a:lstStyle/>
          <a:p>
            <a:pPr algn="ctr">
              <a:buSzPct val="80000"/>
              <a:defRPr/>
            </a:pPr>
            <a:r>
              <a:rPr lang="en-US" sz="2400" b="1" kern="10" dirty="0">
                <a:cs typeface="+mn-cs"/>
              </a:rPr>
              <a:t>Găng tay là hàng rào bảo vệ hiệu quả đối với mọi VSV ?</a:t>
            </a:r>
          </a:p>
        </p:txBody>
      </p:sp>
      <p:sp>
        <p:nvSpPr>
          <p:cNvPr id="27" name="TG_Oval 16"/>
          <p:cNvSpPr/>
          <p:nvPr/>
        </p:nvSpPr>
        <p:spPr bwMode="gray">
          <a:xfrm>
            <a:off x="467544" y="1212196"/>
            <a:ext cx="135952" cy="135950"/>
          </a:xfrm>
          <a:prstGeom prst="ellipse">
            <a:avLst/>
          </a:prstGeom>
          <a:solidFill>
            <a:schemeClr val="accent1"/>
          </a:solidFill>
          <a:ln>
            <a:noFill/>
          </a:ln>
          <a:effectLst>
            <a:outerShdw blurRad="38100" dir="18900000" sy="23000" kx="-1200000" algn="bl" rotWithShape="0">
              <a:prstClr val="black">
                <a:alpha val="43000"/>
              </a:prstClr>
            </a:outerShdw>
          </a:effectLst>
          <a:scene3d>
            <a:camera prst="isometricOffAxis1Left">
              <a:rot lat="0" lon="0" rev="0"/>
            </a:camera>
            <a:lightRig rig="twoPt" dir="t">
              <a:rot lat="0" lon="0" rev="5400000"/>
            </a:lightRig>
          </a:scene3d>
          <a:sp3d prstMaterial="plastic">
            <a:bevelT w="698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9" name="Picture 4"/>
          <p:cNvPicPr>
            <a:picLocks noChangeAspect="1" noChangeArrowheads="1"/>
          </p:cNvPicPr>
          <p:nvPr/>
        </p:nvPicPr>
        <p:blipFill>
          <a:blip r:embed="rId4">
            <a:extLst/>
          </a:blip>
          <a:srcRect l="13179" t="12500" r="6201"/>
          <a:stretch>
            <a:fillRect/>
          </a:stretch>
        </p:blipFill>
        <p:spPr bwMode="auto">
          <a:xfrm>
            <a:off x="971600" y="4653136"/>
            <a:ext cx="1656184" cy="1670391"/>
          </a:xfrm>
          <a:prstGeom prst="ellipse">
            <a:avLst/>
          </a:prstGeom>
          <a:ln>
            <a:noFill/>
          </a:ln>
          <a:effectLst>
            <a:softEdge rad="112500"/>
          </a:effectLst>
          <a:extLst/>
        </p:spPr>
      </p:pic>
    </p:spTree>
    <p:extLst>
      <p:ext uri="{BB962C8B-B14F-4D97-AF65-F5344CB8AC3E}">
        <p14:creationId xmlns:p14="http://schemas.microsoft.com/office/powerpoint/2010/main" val="372212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26"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3"/>
          <p:cNvSpPr>
            <a:spLocks/>
          </p:cNvSpPr>
          <p:nvPr/>
        </p:nvSpPr>
        <p:spPr bwMode="gray">
          <a:xfrm>
            <a:off x="1576388" y="3732213"/>
            <a:ext cx="1900237"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19" name="Freeform 4"/>
          <p:cNvSpPr>
            <a:spLocks/>
          </p:cNvSpPr>
          <p:nvPr/>
        </p:nvSpPr>
        <p:spPr bwMode="gray">
          <a:xfrm>
            <a:off x="3495675" y="3667125"/>
            <a:ext cx="366713" cy="1562100"/>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20" name="Freeform 5"/>
          <p:cNvSpPr>
            <a:spLocks/>
          </p:cNvSpPr>
          <p:nvPr/>
        </p:nvSpPr>
        <p:spPr bwMode="gray">
          <a:xfrm flipH="1">
            <a:off x="3895725" y="3732213"/>
            <a:ext cx="1900238"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22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9475" y="966788"/>
            <a:ext cx="1914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G_TextBox 26" hidden="1"/>
          <p:cNvSpPr txBox="1">
            <a:spLocks noChangeArrowheads="1"/>
          </p:cNvSpPr>
          <p:nvPr/>
        </p:nvSpPr>
        <p:spPr bwMode="auto">
          <a:xfrm>
            <a:off x="6908800" y="6581775"/>
            <a:ext cx="223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200">
                <a:solidFill>
                  <a:schemeClr val="bg2"/>
                </a:solidFill>
              </a:rPr>
              <a:t>Designed by Guild Design Inc.</a:t>
            </a:r>
          </a:p>
        </p:txBody>
      </p:sp>
      <p:sp>
        <p:nvSpPr>
          <p:cNvPr id="43" name="Rounded Rectangle 42"/>
          <p:cNvSpPr/>
          <p:nvPr/>
        </p:nvSpPr>
        <p:spPr bwMode="gray">
          <a:xfrm>
            <a:off x="323528" y="2354206"/>
            <a:ext cx="7200800" cy="1722866"/>
          </a:xfrm>
          <a:prstGeom prst="roundRect">
            <a:avLst/>
          </a:prstGeom>
          <a:gradFill>
            <a:gsLst>
              <a:gs pos="0">
                <a:srgbClr val="FFFFFF"/>
              </a:gs>
              <a:gs pos="100000">
                <a:schemeClr val="accent2">
                  <a:lumMod val="20000"/>
                  <a:lumOff val="80000"/>
                </a:schemeClr>
              </a:gs>
            </a:gsLst>
            <a:lin ang="5400000" scaled="0"/>
          </a:gradFill>
          <a:ln>
            <a:noFill/>
          </a:ln>
          <a:effectLst>
            <a:outerShdw blurRad="241300" dist="165100" dir="2700000" algn="t" rotWithShape="0">
              <a:prstClr val="black">
                <a:alpha val="40000"/>
              </a:prstClr>
            </a:outerShdw>
          </a:effectLst>
          <a:scene3d>
            <a:camera prst="orthographicFront">
              <a:rot lat="0" lon="0" rev="0"/>
            </a:camera>
            <a:lightRig rig="balanced" dir="t"/>
          </a:scene3d>
          <a:sp3d>
            <a:bevelT w="50800" h="50800"/>
          </a:sp3d>
        </p:spPr>
        <p:style>
          <a:lnRef idx="0">
            <a:schemeClr val="accent1"/>
          </a:lnRef>
          <a:fillRef idx="3">
            <a:schemeClr val="accent1"/>
          </a:fillRef>
          <a:effectRef idx="3">
            <a:schemeClr val="accent1"/>
          </a:effectRef>
          <a:fontRef idx="minor">
            <a:schemeClr val="lt1"/>
          </a:fontRef>
        </p:style>
        <p:txBody>
          <a:bodyPr anchor="ctr"/>
          <a:lstStyle/>
          <a:p>
            <a:pPr marL="285750" indent="-285750">
              <a:buFontTx/>
              <a:buChar char="-"/>
              <a:defRPr/>
            </a:pPr>
            <a:r>
              <a:rPr lang="vi-VN" sz="2400" b="1" dirty="0">
                <a:solidFill>
                  <a:schemeClr val="accent2">
                    <a:lumMod val="50000"/>
                  </a:schemeClr>
                </a:solidFill>
                <a:cs typeface="Arial" pitchFamily="34" charset="0"/>
              </a:rPr>
              <a:t>Rửa găng không có tác dụng khử nhiễm. </a:t>
            </a:r>
            <a:endParaRPr lang="en-US" sz="2400" b="1" dirty="0">
              <a:solidFill>
                <a:schemeClr val="accent2">
                  <a:lumMod val="50000"/>
                </a:schemeClr>
              </a:solidFill>
              <a:cs typeface="Arial" pitchFamily="34" charset="0"/>
            </a:endParaRPr>
          </a:p>
          <a:p>
            <a:pPr marL="285750" indent="-285750">
              <a:buFontTx/>
              <a:buChar char="-"/>
              <a:defRPr/>
            </a:pPr>
            <a:r>
              <a:rPr lang="vi-VN" sz="2400" b="1" dirty="0">
                <a:solidFill>
                  <a:schemeClr val="accent2">
                    <a:lumMod val="50000"/>
                  </a:schemeClr>
                </a:solidFill>
                <a:cs typeface="Arial" pitchFamily="34" charset="0"/>
              </a:rPr>
              <a:t>5 - 50% rửa găng trước khi tháo găng gây ô nhiễm bàn tay sau khi găng bị loại bỏ.</a:t>
            </a:r>
            <a:endParaRPr lang="en-US" sz="2400" b="1" dirty="0">
              <a:solidFill>
                <a:schemeClr val="accent2">
                  <a:lumMod val="50000"/>
                </a:schemeClr>
              </a:solidFill>
              <a:cs typeface="Arial" pitchFamily="34" charset="0"/>
            </a:endParaRPr>
          </a:p>
          <a:p>
            <a:pPr marL="285750" indent="-285750">
              <a:buFontTx/>
              <a:buChar char="-"/>
              <a:defRPr/>
            </a:pPr>
            <a:r>
              <a:rPr lang="vi-VN" sz="2400" b="1" dirty="0">
                <a:solidFill>
                  <a:schemeClr val="accent2">
                    <a:lumMod val="50000"/>
                  </a:schemeClr>
                </a:solidFill>
                <a:cs typeface="Arial" pitchFamily="34" charset="0"/>
              </a:rPr>
              <a:t>Rửa găng làm tăng nguy cơ gây thủng găng . </a:t>
            </a:r>
            <a:endParaRPr lang="en-US" sz="2400" dirty="0"/>
          </a:p>
        </p:txBody>
      </p:sp>
      <p:sp>
        <p:nvSpPr>
          <p:cNvPr id="45" name="Rounded Rectangle 44"/>
          <p:cNvSpPr/>
          <p:nvPr/>
        </p:nvSpPr>
        <p:spPr bwMode="gray">
          <a:xfrm>
            <a:off x="1406138" y="1988840"/>
            <a:ext cx="4591116" cy="352261"/>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a:effectLst>
                  <a:outerShdw blurRad="38100" dist="38100" dir="2700000" algn="tl">
                    <a:srgbClr val="000000">
                      <a:alpha val="43137"/>
                    </a:srgbClr>
                  </a:outerShdw>
                </a:effectLst>
                <a:cs typeface="Arial" pitchFamily="34" charset="0"/>
              </a:rPr>
              <a:t>Nghiên cứu của </a:t>
            </a:r>
            <a:r>
              <a:rPr lang="en-US" sz="2400" b="1" dirty="0" err="1">
                <a:effectLst>
                  <a:outerShdw blurRad="38100" dist="38100" dir="2700000" algn="tl">
                    <a:srgbClr val="000000">
                      <a:alpha val="43137"/>
                    </a:srgbClr>
                  </a:outerShdw>
                </a:effectLst>
                <a:cs typeface="Arial" pitchFamily="34" charset="0"/>
              </a:rPr>
              <a:t>Doebbling</a:t>
            </a:r>
            <a:endParaRPr lang="en-US" sz="2400" b="1" dirty="0">
              <a:effectLst>
                <a:outerShdw blurRad="38100" dist="38100" dir="2700000" algn="tl">
                  <a:srgbClr val="000000">
                    <a:alpha val="43137"/>
                  </a:srgbClr>
                </a:outerShdw>
              </a:effectLst>
              <a:cs typeface="Arial" pitchFamily="34" charset="0"/>
            </a:endParaRPr>
          </a:p>
        </p:txBody>
      </p:sp>
      <p:sp>
        <p:nvSpPr>
          <p:cNvPr id="13" name="Rectangle 12"/>
          <p:cNvSpPr/>
          <p:nvPr/>
        </p:nvSpPr>
        <p:spPr>
          <a:xfrm>
            <a:off x="603250" y="1052513"/>
            <a:ext cx="6415088" cy="831850"/>
          </a:xfrm>
          <a:prstGeom prst="rect">
            <a:avLst/>
          </a:prstGeom>
        </p:spPr>
        <p:txBody>
          <a:bodyPr>
            <a:spAutoFit/>
          </a:bodyPr>
          <a:lstStyle/>
          <a:p>
            <a:pPr algn="ctr">
              <a:buSzPct val="80000"/>
              <a:defRPr/>
            </a:pPr>
            <a:r>
              <a:rPr lang="en-US" sz="2400" b="1" kern="10" dirty="0">
                <a:cs typeface="+mn-cs"/>
              </a:rPr>
              <a:t>Sử dụng một đôi găng cho nhiều lần thăm khám?</a:t>
            </a:r>
          </a:p>
        </p:txBody>
      </p:sp>
      <p:sp>
        <p:nvSpPr>
          <p:cNvPr id="14" name="TG_Oval 16"/>
          <p:cNvSpPr/>
          <p:nvPr/>
        </p:nvSpPr>
        <p:spPr bwMode="gray">
          <a:xfrm>
            <a:off x="467544" y="1212196"/>
            <a:ext cx="135952" cy="135950"/>
          </a:xfrm>
          <a:prstGeom prst="ellipse">
            <a:avLst/>
          </a:prstGeom>
          <a:solidFill>
            <a:schemeClr val="accent1"/>
          </a:solidFill>
          <a:ln>
            <a:noFill/>
          </a:ln>
          <a:effectLst>
            <a:outerShdw blurRad="38100" dir="18900000" sy="23000" kx="-1200000" algn="bl" rotWithShape="0">
              <a:prstClr val="black">
                <a:alpha val="43000"/>
              </a:prstClr>
            </a:outerShdw>
          </a:effectLst>
          <a:scene3d>
            <a:camera prst="isometricOffAxis1Left">
              <a:rot lat="0" lon="0" rev="0"/>
            </a:camera>
            <a:lightRig rig="twoPt" dir="t">
              <a:rot lat="0" lon="0" rev="5400000"/>
            </a:lightRig>
          </a:scene3d>
          <a:sp3d prstMaterial="plastic">
            <a:bevelT w="698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ounded Rectangle 15"/>
          <p:cNvSpPr/>
          <p:nvPr/>
        </p:nvSpPr>
        <p:spPr bwMode="gray">
          <a:xfrm>
            <a:off x="323528" y="5301208"/>
            <a:ext cx="8778616" cy="789876"/>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b="1" dirty="0">
                <a:solidFill>
                  <a:schemeClr val="bg1"/>
                </a:solidFill>
                <a:cs typeface="Arial" pitchFamily="34" charset="0"/>
                <a:sym typeface="Symbol" panose="05050102010706020507" pitchFamily="18" charset="2"/>
              </a:rPr>
              <a:t>Không sử dụng một đôi găng để thực hiện các thao tác chăm sóc, điều trị trên nhiều bệnh nhân khác nhau</a:t>
            </a:r>
            <a:endParaRPr lang="en-US" sz="2400" dirty="0">
              <a:solidFill>
                <a:schemeClr val="bg1"/>
              </a:solidFill>
            </a:endParaRPr>
          </a:p>
        </p:txBody>
      </p:sp>
      <p:sp>
        <p:nvSpPr>
          <p:cNvPr id="15" name="Title 36"/>
          <p:cNvSpPr txBox="1">
            <a:spLocks/>
          </p:cNvSpPr>
          <p:nvPr/>
        </p:nvSpPr>
        <p:spPr bwMode="auto">
          <a:xfrm>
            <a:off x="603496" y="73025"/>
            <a:ext cx="8433000" cy="987425"/>
          </a:xfrm>
          <a:prstGeom prst="rect">
            <a:avLst/>
          </a:prstGeom>
          <a:noFill/>
          <a:ln>
            <a:noFill/>
          </a:ln>
          <a:effectLst/>
          <a:extLst/>
        </p:spPr>
        <p:txBody>
          <a:bodyPr anchor="ctr">
            <a:normAutofit/>
          </a:bodyP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defRPr/>
            </a:pPr>
            <a:r>
              <a:rPr lang="en-US" kern="0" dirty="0" err="1" smtClean="0"/>
              <a:t>Sử</a:t>
            </a:r>
            <a:r>
              <a:rPr lang="en-US" kern="0" dirty="0" smtClean="0"/>
              <a:t> </a:t>
            </a:r>
            <a:r>
              <a:rPr lang="en-US" kern="0" dirty="0" err="1" smtClean="0"/>
              <a:t>dụng</a:t>
            </a:r>
            <a:r>
              <a:rPr lang="en-US" kern="0" dirty="0" smtClean="0"/>
              <a:t> </a:t>
            </a:r>
            <a:r>
              <a:rPr lang="en-US" kern="0" dirty="0" err="1" smtClean="0"/>
              <a:t>găng</a:t>
            </a:r>
            <a:r>
              <a:rPr lang="en-US" kern="0" dirty="0" smtClean="0"/>
              <a:t> </a:t>
            </a:r>
            <a:r>
              <a:rPr lang="en-US" kern="0" dirty="0" err="1" smtClean="0"/>
              <a:t>tay</a:t>
            </a:r>
            <a:r>
              <a:rPr lang="en-US" kern="0" dirty="0" smtClean="0"/>
              <a:t> </a:t>
            </a:r>
            <a:r>
              <a:rPr lang="en-US" kern="0" dirty="0" err="1" smtClean="0"/>
              <a:t>liên</a:t>
            </a:r>
            <a:r>
              <a:rPr lang="en-US" kern="0" dirty="0" smtClean="0"/>
              <a:t> </a:t>
            </a:r>
            <a:r>
              <a:rPr lang="en-US" kern="0" dirty="0" err="1" smtClean="0"/>
              <a:t>quan</a:t>
            </a:r>
            <a:r>
              <a:rPr lang="en-US" kern="0" dirty="0" smtClean="0"/>
              <a:t> </a:t>
            </a:r>
            <a:r>
              <a:rPr lang="en-US" kern="0" dirty="0" err="1" smtClean="0"/>
              <a:t>tới</a:t>
            </a:r>
            <a:r>
              <a:rPr lang="en-US" kern="0" dirty="0" smtClean="0"/>
              <a:t> </a:t>
            </a:r>
            <a:r>
              <a:rPr lang="en-US" kern="0" dirty="0" err="1" smtClean="0"/>
              <a:t>VST</a:t>
            </a:r>
            <a:endParaRPr lang="en-US" kern="0" dirty="0"/>
          </a:p>
        </p:txBody>
      </p:sp>
    </p:spTree>
    <p:extLst>
      <p:ext uri="{BB962C8B-B14F-4D97-AF65-F5344CB8AC3E}">
        <p14:creationId xmlns:p14="http://schemas.microsoft.com/office/powerpoint/2010/main" val="278429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loved hands on computer keyboard"/>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6657975" y="1700213"/>
            <a:ext cx="2438400" cy="1546225"/>
          </a:xfrm>
          <a:prstGeom prst="rect">
            <a:avLst/>
          </a:prstGeom>
          <a:noFill/>
          <a:ln w="12700">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3" descr="phone down"/>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6653213" y="3335338"/>
            <a:ext cx="2443162" cy="1606550"/>
          </a:xfrm>
          <a:prstGeom prst="rect">
            <a:avLst/>
          </a:prstGeom>
          <a:noFill/>
          <a:ln w="12700">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descr="gloved hand on door handle"/>
          <p:cNvPicPr>
            <a:picLocks noChangeAspect="1" noChangeArrowheads="1"/>
          </p:cNvPicPr>
          <p:nvPr/>
        </p:nvPicPr>
        <p:blipFill>
          <a:blip r:embed="rId5">
            <a:lum contrast="36000"/>
            <a:extLst>
              <a:ext uri="{28A0092B-C50C-407E-A947-70E740481C1C}">
                <a14:useLocalDpi xmlns:a14="http://schemas.microsoft.com/office/drawing/2010/main" val="0"/>
              </a:ext>
            </a:extLst>
          </a:blip>
          <a:srcRect/>
          <a:stretch>
            <a:fillRect/>
          </a:stretch>
        </p:blipFill>
        <p:spPr bwMode="auto">
          <a:xfrm>
            <a:off x="6653213" y="5013325"/>
            <a:ext cx="2443162" cy="1828800"/>
          </a:xfrm>
          <a:prstGeom prst="rect">
            <a:avLst/>
          </a:prstGeom>
          <a:noFill/>
          <a:ln w="1270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5" name="Rectangle 24"/>
          <p:cNvSpPr/>
          <p:nvPr/>
        </p:nvSpPr>
        <p:spPr>
          <a:xfrm>
            <a:off x="529592" y="1158876"/>
            <a:ext cx="6418672" cy="461665"/>
          </a:xfrm>
          <a:prstGeom prst="rect">
            <a:avLst/>
          </a:prstGeom>
        </p:spPr>
        <p:txBody>
          <a:bodyPr wrap="square">
            <a:spAutoFit/>
          </a:bodyPr>
          <a:lstStyle/>
          <a:p>
            <a:pPr>
              <a:buSzPct val="80000"/>
              <a:defRPr/>
            </a:pPr>
            <a:r>
              <a:rPr lang="en-US" sz="2400" b="1" kern="10" dirty="0">
                <a:cs typeface="+mn-cs"/>
              </a:rPr>
              <a:t>Một số thực hành không được sử dụng găng</a:t>
            </a:r>
          </a:p>
        </p:txBody>
      </p:sp>
      <p:sp>
        <p:nvSpPr>
          <p:cNvPr id="26" name="TG_Oval 16"/>
          <p:cNvSpPr/>
          <p:nvPr/>
        </p:nvSpPr>
        <p:spPr bwMode="gray">
          <a:xfrm>
            <a:off x="323528" y="1348834"/>
            <a:ext cx="135952" cy="135950"/>
          </a:xfrm>
          <a:prstGeom prst="ellipse">
            <a:avLst/>
          </a:prstGeom>
          <a:solidFill>
            <a:schemeClr val="accent1"/>
          </a:solidFill>
          <a:ln>
            <a:noFill/>
          </a:ln>
          <a:effectLst>
            <a:outerShdw blurRad="38100" dir="18900000" sy="23000" kx="-1200000" algn="bl" rotWithShape="0">
              <a:prstClr val="black">
                <a:alpha val="43000"/>
              </a:prstClr>
            </a:outerShdw>
          </a:effectLst>
          <a:scene3d>
            <a:camera prst="isometricOffAxis1Left">
              <a:rot lat="0" lon="0" rev="0"/>
            </a:camera>
            <a:lightRig rig="twoPt" dir="t">
              <a:rot lat="0" lon="0" rev="5400000"/>
            </a:lightRig>
          </a:scene3d>
          <a:sp3d prstMaterial="plastic">
            <a:bevelT w="698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51" name="AutoShape 12"/>
          <p:cNvSpPr>
            <a:spLocks noChangeArrowheads="1"/>
          </p:cNvSpPr>
          <p:nvPr/>
        </p:nvSpPr>
        <p:spPr bwMode="gray">
          <a:xfrm>
            <a:off x="510542" y="2146295"/>
            <a:ext cx="5915025" cy="3324225"/>
          </a:xfrm>
          <a:prstGeom prst="roundRect">
            <a:avLst>
              <a:gd name="adj" fmla="val 11505"/>
            </a:avLst>
          </a:pr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52" name="Text Box 14"/>
          <p:cNvSpPr txBox="1">
            <a:spLocks noChangeArrowheads="1"/>
          </p:cNvSpPr>
          <p:nvPr/>
        </p:nvSpPr>
        <p:spPr bwMode="gray">
          <a:xfrm>
            <a:off x="679194" y="1905000"/>
            <a:ext cx="56991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pPr>
            <a:r>
              <a:rPr lang="en-US" sz="2000" b="1" dirty="0">
                <a:solidFill>
                  <a:srgbClr val="000000"/>
                </a:solidFill>
              </a:rPr>
              <a:t> </a:t>
            </a:r>
            <a:r>
              <a:rPr lang="en-US" sz="2000" b="1" dirty="0" err="1">
                <a:solidFill>
                  <a:srgbClr val="000000"/>
                </a:solidFill>
              </a:rPr>
              <a:t>Khám</a:t>
            </a:r>
            <a:r>
              <a:rPr lang="en-US" sz="2000" b="1" dirty="0">
                <a:solidFill>
                  <a:srgbClr val="000000"/>
                </a:solidFill>
              </a:rPr>
              <a:t> </a:t>
            </a:r>
            <a:r>
              <a:rPr lang="en-US" sz="2000" b="1" dirty="0" err="1">
                <a:solidFill>
                  <a:srgbClr val="000000"/>
                </a:solidFill>
              </a:rPr>
              <a:t>bệnh</a:t>
            </a:r>
            <a:r>
              <a:rPr lang="en-US" sz="2000" b="1" dirty="0">
                <a:solidFill>
                  <a:srgbClr val="000000"/>
                </a:solidFill>
              </a:rPr>
              <a:t>, </a:t>
            </a:r>
            <a:r>
              <a:rPr lang="en-US" sz="2000" b="1" dirty="0" err="1">
                <a:solidFill>
                  <a:srgbClr val="000000"/>
                </a:solidFill>
              </a:rPr>
              <a:t>lấy</a:t>
            </a:r>
            <a:r>
              <a:rPr lang="en-US" sz="2000" b="1" dirty="0">
                <a:solidFill>
                  <a:srgbClr val="000000"/>
                </a:solidFill>
              </a:rPr>
              <a:t> </a:t>
            </a:r>
            <a:r>
              <a:rPr lang="en-US" sz="2000" b="1" dirty="0" err="1">
                <a:solidFill>
                  <a:srgbClr val="000000"/>
                </a:solidFill>
              </a:rPr>
              <a:t>mạch</a:t>
            </a:r>
            <a:r>
              <a:rPr lang="en-US" sz="2000" b="1" dirty="0">
                <a:solidFill>
                  <a:srgbClr val="000000"/>
                </a:solidFill>
              </a:rPr>
              <a:t>, </a:t>
            </a:r>
            <a:r>
              <a:rPr lang="en-US" sz="2000" b="1" dirty="0" err="1">
                <a:solidFill>
                  <a:srgbClr val="000000"/>
                </a:solidFill>
              </a:rPr>
              <a:t>nhiệt</a:t>
            </a:r>
            <a:r>
              <a:rPr lang="en-US" sz="2000" b="1" dirty="0">
                <a:solidFill>
                  <a:srgbClr val="000000"/>
                </a:solidFill>
              </a:rPr>
              <a:t> </a:t>
            </a:r>
            <a:r>
              <a:rPr lang="en-US" sz="2000" b="1" dirty="0" err="1">
                <a:solidFill>
                  <a:srgbClr val="000000"/>
                </a:solidFill>
              </a:rPr>
              <a:t>độ</a:t>
            </a:r>
            <a:r>
              <a:rPr lang="en-US" sz="2000" b="1" dirty="0">
                <a:solidFill>
                  <a:srgbClr val="000000"/>
                </a:solidFill>
              </a:rPr>
              <a:t>, HA</a:t>
            </a:r>
          </a:p>
          <a:p>
            <a:pPr eaLnBrk="1" hangingPunct="1">
              <a:spcBef>
                <a:spcPct val="50000"/>
              </a:spcBef>
              <a:buFontTx/>
              <a:buChar char="•"/>
            </a:pPr>
            <a:r>
              <a:rPr lang="en-US" sz="2000" b="1" dirty="0">
                <a:solidFill>
                  <a:srgbClr val="000000"/>
                </a:solidFill>
              </a:rPr>
              <a:t> </a:t>
            </a:r>
            <a:r>
              <a:rPr lang="en-US" sz="2000" b="1" dirty="0" err="1">
                <a:solidFill>
                  <a:srgbClr val="000000"/>
                </a:solidFill>
              </a:rPr>
              <a:t>Tiêm</a:t>
            </a:r>
            <a:r>
              <a:rPr lang="en-US" sz="2000" b="1" dirty="0">
                <a:solidFill>
                  <a:srgbClr val="000000"/>
                </a:solidFill>
              </a:rPr>
              <a:t> </a:t>
            </a:r>
            <a:r>
              <a:rPr lang="en-US" sz="2000" b="1" dirty="0" err="1">
                <a:solidFill>
                  <a:srgbClr val="000000"/>
                </a:solidFill>
              </a:rPr>
              <a:t>bắp</a:t>
            </a:r>
            <a:r>
              <a:rPr lang="en-US" sz="2000" b="1" dirty="0">
                <a:solidFill>
                  <a:srgbClr val="000000"/>
                </a:solidFill>
              </a:rPr>
              <a:t>, </a:t>
            </a:r>
            <a:r>
              <a:rPr lang="en-US" sz="2000" b="1" dirty="0" err="1">
                <a:solidFill>
                  <a:srgbClr val="000000"/>
                </a:solidFill>
              </a:rPr>
              <a:t>tiêm</a:t>
            </a:r>
            <a:r>
              <a:rPr lang="en-US" sz="2000" b="1" dirty="0">
                <a:solidFill>
                  <a:srgbClr val="000000"/>
                </a:solidFill>
              </a:rPr>
              <a:t> </a:t>
            </a:r>
            <a:r>
              <a:rPr lang="en-US" sz="2000" b="1" dirty="0" err="1">
                <a:solidFill>
                  <a:srgbClr val="000000"/>
                </a:solidFill>
              </a:rPr>
              <a:t>dưới</a:t>
            </a:r>
            <a:r>
              <a:rPr lang="en-US" sz="2000" b="1" dirty="0">
                <a:solidFill>
                  <a:srgbClr val="000000"/>
                </a:solidFill>
              </a:rPr>
              <a:t> da, </a:t>
            </a:r>
            <a:r>
              <a:rPr lang="en-US" sz="2000" b="1" dirty="0" err="1">
                <a:solidFill>
                  <a:srgbClr val="000000"/>
                </a:solidFill>
              </a:rPr>
              <a:t>trong</a:t>
            </a:r>
            <a:r>
              <a:rPr lang="en-US" sz="2000" b="1" dirty="0">
                <a:solidFill>
                  <a:srgbClr val="000000"/>
                </a:solidFill>
              </a:rPr>
              <a:t> da</a:t>
            </a:r>
          </a:p>
          <a:p>
            <a:pPr eaLnBrk="1" hangingPunct="1">
              <a:spcBef>
                <a:spcPct val="50000"/>
              </a:spcBef>
              <a:buFontTx/>
              <a:buChar char="•"/>
            </a:pPr>
            <a:r>
              <a:rPr lang="en-US" sz="2000" b="1" dirty="0">
                <a:solidFill>
                  <a:srgbClr val="000000"/>
                </a:solidFill>
              </a:rPr>
              <a:t> Cho </a:t>
            </a:r>
            <a:r>
              <a:rPr lang="en-US" sz="2000" b="1" dirty="0" err="1">
                <a:solidFill>
                  <a:srgbClr val="000000"/>
                </a:solidFill>
              </a:rPr>
              <a:t>ăn</a:t>
            </a:r>
            <a:r>
              <a:rPr lang="en-US" sz="2000" b="1" dirty="0">
                <a:solidFill>
                  <a:srgbClr val="000000"/>
                </a:solidFill>
              </a:rPr>
              <a:t>, </a:t>
            </a:r>
            <a:r>
              <a:rPr lang="en-US" sz="2000" b="1" dirty="0" err="1">
                <a:solidFill>
                  <a:srgbClr val="000000"/>
                </a:solidFill>
              </a:rPr>
              <a:t>thay</a:t>
            </a:r>
            <a:r>
              <a:rPr lang="en-US" sz="2000" b="1" dirty="0">
                <a:solidFill>
                  <a:srgbClr val="000000"/>
                </a:solidFill>
              </a:rPr>
              <a:t> </a:t>
            </a:r>
            <a:r>
              <a:rPr lang="en-US" sz="2000" b="1" dirty="0" err="1">
                <a:solidFill>
                  <a:srgbClr val="000000"/>
                </a:solidFill>
              </a:rPr>
              <a:t>đồ</a:t>
            </a:r>
            <a:r>
              <a:rPr lang="en-US" sz="2000" b="1" dirty="0">
                <a:solidFill>
                  <a:srgbClr val="000000"/>
                </a:solidFill>
              </a:rPr>
              <a:t> </a:t>
            </a:r>
            <a:r>
              <a:rPr lang="en-US" sz="2000" b="1" dirty="0" err="1">
                <a:solidFill>
                  <a:srgbClr val="000000"/>
                </a:solidFill>
              </a:rPr>
              <a:t>vải</a:t>
            </a:r>
            <a:r>
              <a:rPr lang="en-US" sz="2000" b="1" dirty="0">
                <a:solidFill>
                  <a:srgbClr val="000000"/>
                </a:solidFill>
              </a:rPr>
              <a:t> </a:t>
            </a:r>
            <a:r>
              <a:rPr lang="en-US" sz="2000" b="1" dirty="0" err="1">
                <a:solidFill>
                  <a:srgbClr val="000000"/>
                </a:solidFill>
              </a:rPr>
              <a:t>cho</a:t>
            </a:r>
            <a:r>
              <a:rPr lang="en-US" sz="2000" b="1" dirty="0">
                <a:solidFill>
                  <a:srgbClr val="000000"/>
                </a:solidFill>
              </a:rPr>
              <a:t> </a:t>
            </a:r>
            <a:r>
              <a:rPr lang="en-US" sz="2000" b="1" dirty="0" err="1">
                <a:solidFill>
                  <a:srgbClr val="000000"/>
                </a:solidFill>
              </a:rPr>
              <a:t>BN</a:t>
            </a:r>
            <a:r>
              <a:rPr lang="en-US" sz="2000" b="1" dirty="0">
                <a:solidFill>
                  <a:srgbClr val="000000"/>
                </a:solidFill>
              </a:rPr>
              <a:t> (</a:t>
            </a:r>
            <a:r>
              <a:rPr lang="en-US" sz="2000" b="1" dirty="0" err="1">
                <a:solidFill>
                  <a:srgbClr val="000000"/>
                </a:solidFill>
              </a:rPr>
              <a:t>Trừ</a:t>
            </a:r>
            <a:r>
              <a:rPr lang="en-US" sz="2000" b="1" dirty="0">
                <a:solidFill>
                  <a:srgbClr val="000000"/>
                </a:solidFill>
              </a:rPr>
              <a:t> </a:t>
            </a:r>
            <a:r>
              <a:rPr lang="en-US" sz="2000" b="1" dirty="0" err="1">
                <a:solidFill>
                  <a:srgbClr val="000000"/>
                </a:solidFill>
              </a:rPr>
              <a:t>đồ</a:t>
            </a:r>
            <a:r>
              <a:rPr lang="en-US" sz="2000" b="1" dirty="0">
                <a:solidFill>
                  <a:srgbClr val="000000"/>
                </a:solidFill>
              </a:rPr>
              <a:t> </a:t>
            </a:r>
            <a:r>
              <a:rPr lang="en-US" sz="2000" b="1" dirty="0" err="1">
                <a:solidFill>
                  <a:srgbClr val="000000"/>
                </a:solidFill>
              </a:rPr>
              <a:t>vải</a:t>
            </a:r>
            <a:r>
              <a:rPr lang="en-US" sz="2000" b="1" dirty="0">
                <a:solidFill>
                  <a:srgbClr val="000000"/>
                </a:solidFill>
              </a:rPr>
              <a:t> </a:t>
            </a:r>
            <a:r>
              <a:rPr lang="en-US" sz="2000" b="1" dirty="0" err="1">
                <a:solidFill>
                  <a:srgbClr val="000000"/>
                </a:solidFill>
              </a:rPr>
              <a:t>dính</a:t>
            </a:r>
            <a:r>
              <a:rPr lang="en-US" sz="2000" b="1" dirty="0">
                <a:solidFill>
                  <a:srgbClr val="000000"/>
                </a:solidFill>
              </a:rPr>
              <a:t> </a:t>
            </a:r>
            <a:r>
              <a:rPr lang="en-US" sz="2000" b="1" dirty="0" err="1">
                <a:solidFill>
                  <a:srgbClr val="000000"/>
                </a:solidFill>
              </a:rPr>
              <a:t>máu</a:t>
            </a:r>
            <a:r>
              <a:rPr lang="en-US" sz="2000" b="1" dirty="0">
                <a:solidFill>
                  <a:srgbClr val="000000"/>
                </a:solidFill>
              </a:rPr>
              <a:t>, </a:t>
            </a:r>
            <a:r>
              <a:rPr lang="en-US" sz="2000" b="1" dirty="0" err="1">
                <a:solidFill>
                  <a:srgbClr val="000000"/>
                </a:solidFill>
              </a:rPr>
              <a:t>dịch</a:t>
            </a:r>
            <a:r>
              <a:rPr lang="en-US" sz="2000" b="1" dirty="0">
                <a:solidFill>
                  <a:srgbClr val="000000"/>
                </a:solidFill>
              </a:rPr>
              <a:t> </a:t>
            </a:r>
            <a:r>
              <a:rPr lang="en-US" sz="2000" b="1" dirty="0" err="1">
                <a:solidFill>
                  <a:srgbClr val="000000"/>
                </a:solidFill>
              </a:rPr>
              <a:t>cơ</a:t>
            </a:r>
            <a:r>
              <a:rPr lang="en-US" sz="2000" b="1" dirty="0">
                <a:solidFill>
                  <a:srgbClr val="000000"/>
                </a:solidFill>
              </a:rPr>
              <a:t> </a:t>
            </a:r>
            <a:r>
              <a:rPr lang="en-US" sz="2000" b="1" dirty="0" err="1">
                <a:solidFill>
                  <a:srgbClr val="000000"/>
                </a:solidFill>
              </a:rPr>
              <a:t>thể</a:t>
            </a:r>
            <a:r>
              <a:rPr lang="en-US" sz="2000" b="1" dirty="0">
                <a:solidFill>
                  <a:srgbClr val="000000"/>
                </a:solidFill>
              </a:rPr>
              <a:t> </a:t>
            </a:r>
            <a:r>
              <a:rPr lang="en-US" sz="2000" b="1" dirty="0" err="1">
                <a:solidFill>
                  <a:srgbClr val="000000"/>
                </a:solidFill>
              </a:rPr>
              <a:t>và</a:t>
            </a:r>
            <a:r>
              <a:rPr lang="en-US" sz="2000" b="1" dirty="0">
                <a:solidFill>
                  <a:srgbClr val="000000"/>
                </a:solidFill>
              </a:rPr>
              <a:t> </a:t>
            </a:r>
            <a:r>
              <a:rPr lang="en-US" sz="2000" b="1" dirty="0" err="1">
                <a:solidFill>
                  <a:srgbClr val="000000"/>
                </a:solidFill>
              </a:rPr>
              <a:t>chất</a:t>
            </a:r>
            <a:r>
              <a:rPr lang="en-US" sz="2000" b="1" dirty="0">
                <a:solidFill>
                  <a:srgbClr val="000000"/>
                </a:solidFill>
              </a:rPr>
              <a:t> </a:t>
            </a:r>
            <a:r>
              <a:rPr lang="en-US" sz="2000" b="1" dirty="0" err="1">
                <a:solidFill>
                  <a:srgbClr val="000000"/>
                </a:solidFill>
              </a:rPr>
              <a:t>thải</a:t>
            </a:r>
            <a:r>
              <a:rPr lang="en-US" sz="2000" b="1" dirty="0">
                <a:solidFill>
                  <a:srgbClr val="000000"/>
                </a:solidFill>
              </a:rPr>
              <a:t>)</a:t>
            </a:r>
          </a:p>
          <a:p>
            <a:pPr eaLnBrk="1" hangingPunct="1">
              <a:spcBef>
                <a:spcPct val="50000"/>
              </a:spcBef>
              <a:buFontTx/>
              <a:buChar char="•"/>
            </a:pPr>
            <a:r>
              <a:rPr lang="en-US" sz="2000" b="1" dirty="0">
                <a:solidFill>
                  <a:srgbClr val="000000"/>
                </a:solidFill>
              </a:rPr>
              <a:t> Tim </a:t>
            </a:r>
            <a:r>
              <a:rPr lang="en-US" sz="2000" b="1" dirty="0" err="1">
                <a:solidFill>
                  <a:srgbClr val="000000"/>
                </a:solidFill>
              </a:rPr>
              <a:t>bắp</a:t>
            </a:r>
            <a:r>
              <a:rPr lang="en-US" sz="2000" b="1" dirty="0">
                <a:solidFill>
                  <a:srgbClr val="000000"/>
                </a:solidFill>
              </a:rPr>
              <a:t>, </a:t>
            </a:r>
            <a:r>
              <a:rPr lang="en-US" sz="2000" b="1" dirty="0" err="1">
                <a:solidFill>
                  <a:srgbClr val="000000"/>
                </a:solidFill>
              </a:rPr>
              <a:t>tiêm</a:t>
            </a:r>
            <a:r>
              <a:rPr lang="en-US" sz="2000" b="1" dirty="0">
                <a:solidFill>
                  <a:srgbClr val="000000"/>
                </a:solidFill>
              </a:rPr>
              <a:t> </a:t>
            </a:r>
            <a:r>
              <a:rPr lang="en-US" sz="2000" b="1" dirty="0" err="1">
                <a:solidFill>
                  <a:srgbClr val="000000"/>
                </a:solidFill>
              </a:rPr>
              <a:t>trong</a:t>
            </a:r>
            <a:r>
              <a:rPr lang="en-US" sz="2000" b="1" dirty="0">
                <a:solidFill>
                  <a:srgbClr val="000000"/>
                </a:solidFill>
              </a:rPr>
              <a:t> da, </a:t>
            </a:r>
            <a:r>
              <a:rPr lang="en-US" sz="2000" b="1" dirty="0" err="1">
                <a:solidFill>
                  <a:srgbClr val="000000"/>
                </a:solidFill>
              </a:rPr>
              <a:t>dưới</a:t>
            </a:r>
            <a:r>
              <a:rPr lang="en-US" sz="2000" b="1" dirty="0">
                <a:solidFill>
                  <a:srgbClr val="000000"/>
                </a:solidFill>
              </a:rPr>
              <a:t> da</a:t>
            </a:r>
          </a:p>
          <a:p>
            <a:pPr eaLnBrk="1" hangingPunct="1">
              <a:spcBef>
                <a:spcPct val="50000"/>
              </a:spcBef>
              <a:buFontTx/>
              <a:buChar char="•"/>
            </a:pPr>
            <a:r>
              <a:rPr lang="en-US" sz="2000" b="1" dirty="0">
                <a:solidFill>
                  <a:srgbClr val="000000"/>
                </a:solidFill>
              </a:rPr>
              <a:t> </a:t>
            </a:r>
            <a:r>
              <a:rPr lang="en-US" sz="2000" b="1" dirty="0" err="1">
                <a:solidFill>
                  <a:srgbClr val="000000"/>
                </a:solidFill>
              </a:rPr>
              <a:t>Viết</a:t>
            </a:r>
            <a:r>
              <a:rPr lang="en-US" sz="2000" b="1" dirty="0">
                <a:solidFill>
                  <a:srgbClr val="000000"/>
                </a:solidFill>
              </a:rPr>
              <a:t> </a:t>
            </a:r>
            <a:r>
              <a:rPr lang="en-US" sz="2000" b="1" dirty="0" err="1">
                <a:solidFill>
                  <a:srgbClr val="000000"/>
                </a:solidFill>
              </a:rPr>
              <a:t>bệnh</a:t>
            </a:r>
            <a:r>
              <a:rPr lang="en-US" sz="2000" b="1" dirty="0">
                <a:solidFill>
                  <a:srgbClr val="000000"/>
                </a:solidFill>
              </a:rPr>
              <a:t> </a:t>
            </a:r>
            <a:r>
              <a:rPr lang="en-US" sz="2000" b="1" dirty="0" err="1">
                <a:solidFill>
                  <a:srgbClr val="000000"/>
                </a:solidFill>
              </a:rPr>
              <a:t>án</a:t>
            </a:r>
            <a:r>
              <a:rPr lang="en-US" sz="2000" b="1" dirty="0">
                <a:solidFill>
                  <a:srgbClr val="000000"/>
                </a:solidFill>
              </a:rPr>
              <a:t>, </a:t>
            </a:r>
            <a:r>
              <a:rPr lang="en-US" sz="2000" b="1" dirty="0" err="1">
                <a:solidFill>
                  <a:srgbClr val="000000"/>
                </a:solidFill>
              </a:rPr>
              <a:t>viết</a:t>
            </a:r>
            <a:r>
              <a:rPr lang="en-US" sz="2000" b="1" dirty="0">
                <a:solidFill>
                  <a:srgbClr val="000000"/>
                </a:solidFill>
              </a:rPr>
              <a:t> </a:t>
            </a:r>
            <a:r>
              <a:rPr lang="en-US" sz="2000" b="1" dirty="0" err="1">
                <a:solidFill>
                  <a:srgbClr val="000000"/>
                </a:solidFill>
              </a:rPr>
              <a:t>và</a:t>
            </a:r>
            <a:r>
              <a:rPr lang="en-US" sz="2000" b="1" dirty="0">
                <a:solidFill>
                  <a:srgbClr val="000000"/>
                </a:solidFill>
              </a:rPr>
              <a:t> </a:t>
            </a:r>
            <a:r>
              <a:rPr lang="en-US" sz="2000" b="1" dirty="0" err="1">
                <a:solidFill>
                  <a:srgbClr val="000000"/>
                </a:solidFill>
              </a:rPr>
              <a:t>cầm</a:t>
            </a:r>
            <a:r>
              <a:rPr lang="en-US" sz="2000" b="1" dirty="0">
                <a:solidFill>
                  <a:srgbClr val="000000"/>
                </a:solidFill>
              </a:rPr>
              <a:t> </a:t>
            </a:r>
            <a:r>
              <a:rPr lang="en-US" sz="2000" b="1" dirty="0" err="1">
                <a:solidFill>
                  <a:srgbClr val="000000"/>
                </a:solidFill>
              </a:rPr>
              <a:t>giấy</a:t>
            </a:r>
            <a:r>
              <a:rPr lang="en-US" sz="2000" b="1" dirty="0">
                <a:solidFill>
                  <a:srgbClr val="000000"/>
                </a:solidFill>
              </a:rPr>
              <a:t> </a:t>
            </a:r>
            <a:r>
              <a:rPr lang="en-US" sz="2000" b="1" dirty="0" err="1">
                <a:solidFill>
                  <a:srgbClr val="000000"/>
                </a:solidFill>
              </a:rPr>
              <a:t>XN</a:t>
            </a:r>
            <a:r>
              <a:rPr lang="en-US" sz="2000" b="1" dirty="0">
                <a:solidFill>
                  <a:srgbClr val="000000"/>
                </a:solidFill>
              </a:rPr>
              <a:t>, </a:t>
            </a:r>
            <a:r>
              <a:rPr lang="en-US" sz="2000" b="1" dirty="0" err="1">
                <a:solidFill>
                  <a:srgbClr val="000000"/>
                </a:solidFill>
              </a:rPr>
              <a:t>đánh</a:t>
            </a:r>
            <a:r>
              <a:rPr lang="en-US" sz="2000" b="1" dirty="0">
                <a:solidFill>
                  <a:srgbClr val="000000"/>
                </a:solidFill>
              </a:rPr>
              <a:t> </a:t>
            </a:r>
            <a:r>
              <a:rPr lang="en-US" sz="2000" b="1" dirty="0" err="1">
                <a:solidFill>
                  <a:srgbClr val="000000"/>
                </a:solidFill>
              </a:rPr>
              <a:t>máy</a:t>
            </a:r>
            <a:r>
              <a:rPr lang="en-US" sz="2000" b="1" dirty="0">
                <a:solidFill>
                  <a:srgbClr val="000000"/>
                </a:solidFill>
              </a:rPr>
              <a:t> </a:t>
            </a:r>
            <a:r>
              <a:rPr lang="en-US" sz="2000" b="1" dirty="0" err="1">
                <a:solidFill>
                  <a:srgbClr val="000000"/>
                </a:solidFill>
              </a:rPr>
              <a:t>tính</a:t>
            </a:r>
            <a:r>
              <a:rPr lang="en-US" sz="2000" b="1" dirty="0">
                <a:solidFill>
                  <a:srgbClr val="000000"/>
                </a:solidFill>
              </a:rPr>
              <a:t>, </a:t>
            </a:r>
            <a:r>
              <a:rPr lang="en-US" sz="2000" b="1" dirty="0" err="1">
                <a:solidFill>
                  <a:srgbClr val="000000"/>
                </a:solidFill>
              </a:rPr>
              <a:t>nghe</a:t>
            </a:r>
            <a:r>
              <a:rPr lang="en-US" sz="2000" b="1" dirty="0">
                <a:solidFill>
                  <a:srgbClr val="000000"/>
                </a:solidFill>
              </a:rPr>
              <a:t> </a:t>
            </a:r>
            <a:r>
              <a:rPr lang="en-US" sz="2000" b="1" dirty="0" err="1">
                <a:solidFill>
                  <a:srgbClr val="000000"/>
                </a:solidFill>
              </a:rPr>
              <a:t>điện</a:t>
            </a:r>
            <a:r>
              <a:rPr lang="en-US" sz="2000" b="1" dirty="0">
                <a:solidFill>
                  <a:srgbClr val="000000"/>
                </a:solidFill>
              </a:rPr>
              <a:t> </a:t>
            </a:r>
            <a:r>
              <a:rPr lang="en-US" sz="2000" b="1" dirty="0" err="1">
                <a:solidFill>
                  <a:srgbClr val="000000"/>
                </a:solidFill>
              </a:rPr>
              <a:t>thoại</a:t>
            </a:r>
            <a:r>
              <a:rPr lang="en-US" sz="2000" b="1" dirty="0">
                <a:solidFill>
                  <a:srgbClr val="000000"/>
                </a:solidFill>
              </a:rPr>
              <a:t>, </a:t>
            </a:r>
            <a:r>
              <a:rPr lang="en-US" sz="2000" b="1" dirty="0" err="1">
                <a:solidFill>
                  <a:srgbClr val="000000"/>
                </a:solidFill>
              </a:rPr>
              <a:t>vận</a:t>
            </a:r>
            <a:r>
              <a:rPr lang="en-US" sz="2000" b="1" dirty="0">
                <a:solidFill>
                  <a:srgbClr val="000000"/>
                </a:solidFill>
              </a:rPr>
              <a:t> </a:t>
            </a:r>
            <a:r>
              <a:rPr lang="en-US" sz="2000" b="1" dirty="0" err="1">
                <a:solidFill>
                  <a:srgbClr val="000000"/>
                </a:solidFill>
              </a:rPr>
              <a:t>chuyển</a:t>
            </a:r>
            <a:r>
              <a:rPr lang="en-US" sz="2000" b="1" dirty="0">
                <a:solidFill>
                  <a:srgbClr val="000000"/>
                </a:solidFill>
              </a:rPr>
              <a:t> </a:t>
            </a:r>
            <a:r>
              <a:rPr lang="en-US" sz="2000" b="1" dirty="0" err="1">
                <a:solidFill>
                  <a:srgbClr val="000000"/>
                </a:solidFill>
              </a:rPr>
              <a:t>BN</a:t>
            </a:r>
            <a:endParaRPr lang="en-US" sz="2000" b="1" dirty="0">
              <a:solidFill>
                <a:srgbClr val="000000"/>
              </a:solidFill>
            </a:endParaRPr>
          </a:p>
          <a:p>
            <a:pPr eaLnBrk="1" hangingPunct="1">
              <a:spcBef>
                <a:spcPct val="50000"/>
              </a:spcBef>
              <a:buFontTx/>
              <a:buChar char="•"/>
            </a:pPr>
            <a:r>
              <a:rPr lang="en-US" sz="2000" b="1" dirty="0">
                <a:solidFill>
                  <a:srgbClr val="000000"/>
                </a:solidFill>
              </a:rPr>
              <a:t> Di </a:t>
            </a:r>
            <a:r>
              <a:rPr lang="en-US" sz="2000" b="1" dirty="0" err="1">
                <a:solidFill>
                  <a:srgbClr val="000000"/>
                </a:solidFill>
              </a:rPr>
              <a:t>chuyển</a:t>
            </a:r>
            <a:r>
              <a:rPr lang="en-US" sz="2000" b="1" dirty="0">
                <a:solidFill>
                  <a:srgbClr val="000000"/>
                </a:solidFill>
              </a:rPr>
              <a:t> </a:t>
            </a:r>
            <a:r>
              <a:rPr lang="en-US" sz="2000" b="1" dirty="0" err="1">
                <a:solidFill>
                  <a:srgbClr val="000000"/>
                </a:solidFill>
              </a:rPr>
              <a:t>giữa</a:t>
            </a:r>
            <a:r>
              <a:rPr lang="en-US" sz="2000" b="1" dirty="0">
                <a:solidFill>
                  <a:srgbClr val="000000"/>
                </a:solidFill>
              </a:rPr>
              <a:t> </a:t>
            </a:r>
            <a:r>
              <a:rPr lang="en-US" sz="2000" b="1" dirty="0" err="1">
                <a:solidFill>
                  <a:srgbClr val="000000"/>
                </a:solidFill>
              </a:rPr>
              <a:t>các</a:t>
            </a:r>
            <a:r>
              <a:rPr lang="en-US" sz="2000" b="1" dirty="0">
                <a:solidFill>
                  <a:srgbClr val="000000"/>
                </a:solidFill>
              </a:rPr>
              <a:t> </a:t>
            </a:r>
            <a:r>
              <a:rPr lang="en-US" sz="2000" b="1" dirty="0" err="1">
                <a:solidFill>
                  <a:srgbClr val="000000"/>
                </a:solidFill>
              </a:rPr>
              <a:t>buồng</a:t>
            </a:r>
            <a:r>
              <a:rPr lang="en-US" sz="2000" b="1" dirty="0">
                <a:solidFill>
                  <a:srgbClr val="000000"/>
                </a:solidFill>
              </a:rPr>
              <a:t> </a:t>
            </a:r>
            <a:r>
              <a:rPr lang="en-US" sz="2000" b="1" dirty="0" err="1">
                <a:solidFill>
                  <a:srgbClr val="000000"/>
                </a:solidFill>
              </a:rPr>
              <a:t>bệnh</a:t>
            </a:r>
            <a:endParaRPr lang="en-US" sz="2000" b="1" dirty="0">
              <a:solidFill>
                <a:srgbClr val="000000"/>
              </a:solidFill>
            </a:endParaRPr>
          </a:p>
        </p:txBody>
      </p:sp>
      <p:sp>
        <p:nvSpPr>
          <p:cNvPr id="13" name="Title 36"/>
          <p:cNvSpPr txBox="1">
            <a:spLocks/>
          </p:cNvSpPr>
          <p:nvPr/>
        </p:nvSpPr>
        <p:spPr bwMode="auto">
          <a:xfrm>
            <a:off x="603496" y="73025"/>
            <a:ext cx="8433000" cy="987425"/>
          </a:xfrm>
          <a:prstGeom prst="rect">
            <a:avLst/>
          </a:prstGeom>
          <a:noFill/>
          <a:ln>
            <a:noFill/>
          </a:ln>
          <a:effectLst/>
          <a:extLst/>
        </p:spPr>
        <p:txBody>
          <a:bodyPr anchor="ctr">
            <a:normAutofit/>
          </a:bodyP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defRPr/>
            </a:pPr>
            <a:r>
              <a:rPr lang="en-US" kern="0" dirty="0" err="1" smtClean="0"/>
              <a:t>Sử</a:t>
            </a:r>
            <a:r>
              <a:rPr lang="en-US" kern="0" dirty="0" smtClean="0"/>
              <a:t> </a:t>
            </a:r>
            <a:r>
              <a:rPr lang="en-US" kern="0" dirty="0" err="1" smtClean="0"/>
              <a:t>dụng</a:t>
            </a:r>
            <a:r>
              <a:rPr lang="en-US" kern="0" dirty="0" smtClean="0"/>
              <a:t> </a:t>
            </a:r>
            <a:r>
              <a:rPr lang="en-US" kern="0" dirty="0" err="1" smtClean="0"/>
              <a:t>găng</a:t>
            </a:r>
            <a:r>
              <a:rPr lang="en-US" kern="0" dirty="0" smtClean="0"/>
              <a:t> </a:t>
            </a:r>
            <a:r>
              <a:rPr lang="en-US" kern="0" dirty="0" err="1" smtClean="0"/>
              <a:t>tay</a:t>
            </a:r>
            <a:r>
              <a:rPr lang="en-US" kern="0" dirty="0" smtClean="0"/>
              <a:t> </a:t>
            </a:r>
            <a:r>
              <a:rPr lang="en-US" kern="0" dirty="0" err="1" smtClean="0"/>
              <a:t>liên</a:t>
            </a:r>
            <a:r>
              <a:rPr lang="en-US" kern="0" dirty="0" smtClean="0"/>
              <a:t> </a:t>
            </a:r>
            <a:r>
              <a:rPr lang="en-US" kern="0" dirty="0" err="1" smtClean="0"/>
              <a:t>quan</a:t>
            </a:r>
            <a:r>
              <a:rPr lang="en-US" kern="0" dirty="0" smtClean="0"/>
              <a:t> </a:t>
            </a:r>
            <a:r>
              <a:rPr lang="en-US" kern="0" dirty="0" err="1" smtClean="0"/>
              <a:t>tới</a:t>
            </a:r>
            <a:r>
              <a:rPr lang="en-US" kern="0" dirty="0" smtClean="0"/>
              <a:t> </a:t>
            </a:r>
            <a:r>
              <a:rPr lang="en-US" kern="0" dirty="0" err="1" smtClean="0"/>
              <a:t>VST</a:t>
            </a:r>
            <a:endParaRPr lang="en-US" kern="0" dirty="0"/>
          </a:p>
        </p:txBody>
      </p:sp>
      <p:sp>
        <p:nvSpPr>
          <p:cNvPr id="14" name="Rectangle 13"/>
          <p:cNvSpPr/>
          <p:nvPr/>
        </p:nvSpPr>
        <p:spPr>
          <a:xfrm>
            <a:off x="633472" y="5615081"/>
            <a:ext cx="5906232" cy="830997"/>
          </a:xfrm>
          <a:prstGeom prst="rect">
            <a:avLst/>
          </a:prstGeom>
        </p:spPr>
        <p:txBody>
          <a:bodyPr wrap="square">
            <a:spAutoFit/>
          </a:bodyPr>
          <a:lstStyle/>
          <a:p>
            <a:pPr>
              <a:buSzPct val="80000"/>
              <a:defRPr/>
            </a:pPr>
            <a:r>
              <a:rPr lang="en-US" sz="2400" b="1" dirty="0" err="1"/>
              <a:t>Xem</a:t>
            </a:r>
            <a:r>
              <a:rPr lang="en-US" sz="2400" b="1" dirty="0"/>
              <a:t> </a:t>
            </a:r>
            <a:r>
              <a:rPr lang="en-US" sz="2400" b="1" dirty="0" err="1"/>
              <a:t>xét</a:t>
            </a:r>
            <a:r>
              <a:rPr lang="en-US" sz="2400" b="1" dirty="0"/>
              <a:t> </a:t>
            </a:r>
            <a:r>
              <a:rPr lang="en-US" sz="2400" b="1" dirty="0" err="1"/>
              <a:t>lựa</a:t>
            </a:r>
            <a:r>
              <a:rPr lang="en-US" sz="2400" b="1" dirty="0"/>
              <a:t> </a:t>
            </a:r>
            <a:r>
              <a:rPr lang="en-US" sz="2400" b="1" dirty="0" err="1"/>
              <a:t>chọn</a:t>
            </a:r>
            <a:r>
              <a:rPr lang="en-US" sz="2400" b="1" dirty="0"/>
              <a:t> </a:t>
            </a:r>
            <a:r>
              <a:rPr lang="en-US" sz="2400" b="1" dirty="0" err="1"/>
              <a:t>loại</a:t>
            </a:r>
            <a:r>
              <a:rPr lang="en-US" sz="2400" b="1" dirty="0"/>
              <a:t> </a:t>
            </a:r>
            <a:r>
              <a:rPr lang="en-US" sz="2400" b="1" dirty="0" err="1"/>
              <a:t>găng</a:t>
            </a:r>
            <a:r>
              <a:rPr lang="en-US" sz="2400" b="1" dirty="0"/>
              <a:t> </a:t>
            </a:r>
            <a:r>
              <a:rPr lang="en-US" sz="2400" b="1" dirty="0" err="1"/>
              <a:t>tay</a:t>
            </a:r>
            <a:r>
              <a:rPr lang="en-US" sz="2400" b="1" dirty="0"/>
              <a:t> </a:t>
            </a:r>
            <a:r>
              <a:rPr lang="en-US" sz="2400" b="1" dirty="0" err="1" smtClean="0"/>
              <a:t>không</a:t>
            </a:r>
            <a:r>
              <a:rPr lang="en-US" sz="2400" b="1" dirty="0" smtClean="0"/>
              <a:t> </a:t>
            </a:r>
            <a:r>
              <a:rPr lang="en-US" sz="2400" b="1" dirty="0" err="1"/>
              <a:t>có</a:t>
            </a:r>
            <a:r>
              <a:rPr lang="en-US" sz="2400" b="1" dirty="0"/>
              <a:t> </a:t>
            </a:r>
            <a:r>
              <a:rPr lang="en-US" sz="2400" b="1" dirty="0" err="1"/>
              <a:t>bột</a:t>
            </a:r>
            <a:r>
              <a:rPr lang="en-US" sz="2400" b="1" dirty="0"/>
              <a:t> talc </a:t>
            </a:r>
            <a:endParaRPr lang="en-US" sz="2400" b="1" kern="10" dirty="0">
              <a:cs typeface="+mn-cs"/>
            </a:endParaRPr>
          </a:p>
        </p:txBody>
      </p:sp>
      <p:sp>
        <p:nvSpPr>
          <p:cNvPr id="15" name="TG_Oval 16"/>
          <p:cNvSpPr/>
          <p:nvPr/>
        </p:nvSpPr>
        <p:spPr bwMode="gray">
          <a:xfrm>
            <a:off x="475928" y="5381282"/>
            <a:ext cx="135952" cy="135950"/>
          </a:xfrm>
          <a:prstGeom prst="ellipse">
            <a:avLst/>
          </a:prstGeom>
          <a:solidFill>
            <a:schemeClr val="accent1"/>
          </a:solidFill>
          <a:ln>
            <a:noFill/>
          </a:ln>
          <a:effectLst>
            <a:outerShdw blurRad="38100" dir="18900000" sy="23000" kx="-1200000" algn="bl" rotWithShape="0">
              <a:prstClr val="black">
                <a:alpha val="43000"/>
              </a:prstClr>
            </a:outerShdw>
          </a:effectLst>
          <a:scene3d>
            <a:camera prst="isometricOffAxis1Left">
              <a:rot lat="0" lon="0" rev="0"/>
            </a:camera>
            <a:lightRig rig="twoPt" dir="t">
              <a:rot lat="0" lon="0" rev="5400000"/>
            </a:lightRig>
          </a:scene3d>
          <a:sp3d prstMaterial="plastic">
            <a:bevelT w="698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4559760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33400" y="1219200"/>
            <a:ext cx="835908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pitchFamily="2" charset="2"/>
              <a:buChar char="Ø"/>
            </a:pPr>
            <a:r>
              <a:rPr lang="en-US" sz="2800" dirty="0" smtClean="0"/>
              <a:t>Dung </a:t>
            </a:r>
            <a:r>
              <a:rPr lang="en-US" sz="2800" dirty="0" err="1" smtClean="0"/>
              <a:t>dịch</a:t>
            </a:r>
            <a:r>
              <a:rPr lang="en-US" sz="2800" dirty="0" smtClean="0"/>
              <a:t> </a:t>
            </a:r>
            <a:r>
              <a:rPr lang="en-US" sz="2800" dirty="0" err="1" smtClean="0"/>
              <a:t>VST</a:t>
            </a:r>
            <a:r>
              <a:rPr lang="en-US" sz="2800" dirty="0" smtClean="0"/>
              <a:t> </a:t>
            </a:r>
            <a:r>
              <a:rPr lang="en-US" sz="2800" dirty="0" err="1" smtClean="0"/>
              <a:t>chứa</a:t>
            </a:r>
            <a:r>
              <a:rPr lang="en-US" sz="2800" dirty="0" smtClean="0"/>
              <a:t> </a:t>
            </a:r>
            <a:r>
              <a:rPr lang="en-US" sz="2800" dirty="0" err="1" smtClean="0"/>
              <a:t>cồn</a:t>
            </a:r>
            <a:r>
              <a:rPr lang="en-US" sz="2800" dirty="0" smtClean="0"/>
              <a:t> </a:t>
            </a:r>
            <a:r>
              <a:rPr lang="en-US" sz="2800" dirty="0" err="1" smtClean="0"/>
              <a:t>được</a:t>
            </a:r>
            <a:r>
              <a:rPr lang="en-US" sz="2800" dirty="0" smtClean="0"/>
              <a:t> </a:t>
            </a:r>
            <a:r>
              <a:rPr lang="en-US" sz="2800" dirty="0" err="1" smtClean="0"/>
              <a:t>đánh</a:t>
            </a:r>
            <a:r>
              <a:rPr lang="en-US" sz="2800" dirty="0" smtClean="0"/>
              <a:t> </a:t>
            </a:r>
            <a:r>
              <a:rPr lang="en-US" sz="2800" dirty="0" err="1" smtClean="0"/>
              <a:t>giá</a:t>
            </a:r>
            <a:r>
              <a:rPr lang="en-US" sz="2800" dirty="0" smtClean="0"/>
              <a:t> </a:t>
            </a:r>
            <a:r>
              <a:rPr lang="en-US" sz="2800" dirty="0" err="1" smtClean="0"/>
              <a:t>tính</a:t>
            </a:r>
            <a:r>
              <a:rPr lang="en-US" sz="2800" dirty="0" smtClean="0"/>
              <a:t> </a:t>
            </a:r>
            <a:r>
              <a:rPr lang="en-US" sz="2800" dirty="0" err="1" smtClean="0"/>
              <a:t>hiệu</a:t>
            </a:r>
            <a:r>
              <a:rPr lang="en-US" sz="2800" dirty="0" smtClean="0"/>
              <a:t> </a:t>
            </a:r>
            <a:r>
              <a:rPr lang="en-US" sz="2800" dirty="0" err="1" smtClean="0"/>
              <a:t>quả</a:t>
            </a:r>
            <a:r>
              <a:rPr lang="en-US" sz="2800" dirty="0" smtClean="0"/>
              <a:t> </a:t>
            </a:r>
            <a:r>
              <a:rPr lang="en-US" sz="2800" dirty="0" err="1" smtClean="0"/>
              <a:t>và</a:t>
            </a:r>
            <a:r>
              <a:rPr lang="en-US" sz="2800" dirty="0" smtClean="0"/>
              <a:t> dung </a:t>
            </a:r>
            <a:r>
              <a:rPr lang="en-US" sz="2800" dirty="0" err="1" smtClean="0"/>
              <a:t>nạp</a:t>
            </a:r>
            <a:r>
              <a:rPr lang="en-US" sz="2800" dirty="0" smtClean="0"/>
              <a:t> (</a:t>
            </a:r>
            <a:r>
              <a:rPr lang="en-US" sz="2800" dirty="0" err="1" smtClean="0"/>
              <a:t>tác</a:t>
            </a:r>
            <a:r>
              <a:rPr lang="en-US" sz="2800" dirty="0" smtClean="0"/>
              <a:t> </a:t>
            </a:r>
            <a:r>
              <a:rPr lang="en-US" sz="2800" dirty="0" err="1" smtClean="0"/>
              <a:t>dụng</a:t>
            </a:r>
            <a:r>
              <a:rPr lang="en-US" sz="2800" dirty="0" smtClean="0"/>
              <a:t> </a:t>
            </a:r>
            <a:r>
              <a:rPr lang="en-US" sz="2800" dirty="0" err="1" smtClean="0"/>
              <a:t>không</a:t>
            </a:r>
            <a:r>
              <a:rPr lang="en-US" sz="2800" dirty="0" smtClean="0"/>
              <a:t> </a:t>
            </a:r>
            <a:r>
              <a:rPr lang="en-US" sz="2800" dirty="0" err="1" smtClean="0"/>
              <a:t>mong</a:t>
            </a:r>
            <a:r>
              <a:rPr lang="en-US" sz="2800" dirty="0" smtClean="0"/>
              <a:t> </a:t>
            </a:r>
            <a:r>
              <a:rPr lang="en-US" sz="2800" dirty="0" err="1" smtClean="0"/>
              <a:t>muốn</a:t>
            </a:r>
            <a:r>
              <a:rPr lang="en-US" sz="2800" dirty="0" smtClean="0"/>
              <a:t>) </a:t>
            </a:r>
            <a:r>
              <a:rPr lang="en-US" sz="2800" dirty="0" err="1" smtClean="0"/>
              <a:t>và</a:t>
            </a:r>
            <a:r>
              <a:rPr lang="en-US" sz="2800" dirty="0" smtClean="0"/>
              <a:t> </a:t>
            </a:r>
            <a:r>
              <a:rPr lang="en-US" sz="2800" dirty="0" err="1" smtClean="0"/>
              <a:t>luôn</a:t>
            </a:r>
            <a:r>
              <a:rPr lang="en-US" sz="2800" dirty="0" smtClean="0"/>
              <a:t> </a:t>
            </a:r>
            <a:r>
              <a:rPr lang="en-US" sz="2800" dirty="0" err="1" smtClean="0"/>
              <a:t>có</a:t>
            </a:r>
            <a:r>
              <a:rPr lang="en-US" sz="2800" dirty="0" smtClean="0"/>
              <a:t> </a:t>
            </a:r>
            <a:r>
              <a:rPr lang="en-US" sz="2800" dirty="0" err="1" smtClean="0"/>
              <a:t>sẵn</a:t>
            </a:r>
            <a:r>
              <a:rPr lang="en-US" sz="2800" dirty="0" smtClean="0"/>
              <a:t> ở </a:t>
            </a:r>
            <a:r>
              <a:rPr lang="en-US" sz="2800" dirty="0" err="1" smtClean="0"/>
              <a:t>mọi</a:t>
            </a:r>
            <a:r>
              <a:rPr lang="en-US" sz="2800" dirty="0" smtClean="0"/>
              <a:t> </a:t>
            </a:r>
            <a:r>
              <a:rPr lang="en-US" sz="2800" dirty="0" err="1" smtClean="0"/>
              <a:t>vị</a:t>
            </a:r>
            <a:r>
              <a:rPr lang="en-US" sz="2800" dirty="0" smtClean="0"/>
              <a:t> </a:t>
            </a:r>
            <a:r>
              <a:rPr lang="en-US" sz="2800" dirty="0" err="1" smtClean="0"/>
              <a:t>trí</a:t>
            </a:r>
            <a:r>
              <a:rPr lang="en-US" sz="2800" dirty="0" smtClean="0"/>
              <a:t> </a:t>
            </a:r>
            <a:r>
              <a:rPr lang="en-US" sz="2800" dirty="0" err="1" smtClean="0"/>
              <a:t>chăm</a:t>
            </a:r>
            <a:r>
              <a:rPr lang="en-US" sz="2800" dirty="0" smtClean="0"/>
              <a:t> </a:t>
            </a:r>
            <a:r>
              <a:rPr lang="en-US" sz="2800" dirty="0" err="1" smtClean="0"/>
              <a:t>sóc</a:t>
            </a:r>
            <a:r>
              <a:rPr lang="en-US" sz="2800" dirty="0" smtClean="0"/>
              <a:t> NB</a:t>
            </a:r>
          </a:p>
          <a:p>
            <a:pPr marL="457200" indent="-457200">
              <a:buFont typeface="Wingdings" pitchFamily="2" charset="2"/>
              <a:buChar char="Ø"/>
            </a:pPr>
            <a:r>
              <a:rPr lang="en-US" sz="2800" dirty="0" err="1" smtClean="0"/>
              <a:t>Phương</a:t>
            </a:r>
            <a:r>
              <a:rPr lang="en-US" sz="2800" dirty="0" smtClean="0"/>
              <a:t> </a:t>
            </a:r>
            <a:r>
              <a:rPr lang="en-US" sz="2800" dirty="0" err="1" smtClean="0"/>
              <a:t>tiện</a:t>
            </a:r>
            <a:r>
              <a:rPr lang="en-US" sz="2800" dirty="0" smtClean="0"/>
              <a:t> </a:t>
            </a:r>
            <a:r>
              <a:rPr lang="en-US" sz="2800" dirty="0" err="1" smtClean="0"/>
              <a:t>rửa</a:t>
            </a:r>
            <a:r>
              <a:rPr lang="en-US" sz="2800" dirty="0" smtClean="0"/>
              <a:t> </a:t>
            </a:r>
            <a:r>
              <a:rPr lang="en-US" sz="2800" dirty="0" err="1" smtClean="0"/>
              <a:t>tay</a:t>
            </a:r>
            <a:r>
              <a:rPr lang="en-US" sz="2800" dirty="0" smtClean="0"/>
              <a:t> </a:t>
            </a:r>
            <a:r>
              <a:rPr lang="en-US" sz="2800" dirty="0" err="1" smtClean="0"/>
              <a:t>thường</a:t>
            </a:r>
            <a:r>
              <a:rPr lang="en-US" sz="2800" dirty="0" smtClean="0"/>
              <a:t> </a:t>
            </a:r>
            <a:r>
              <a:rPr lang="en-US" sz="2800" dirty="0" err="1" smtClean="0"/>
              <a:t>quy</a:t>
            </a:r>
            <a:r>
              <a:rPr lang="en-US" sz="2800" dirty="0" smtClean="0"/>
              <a:t> (</a:t>
            </a:r>
            <a:r>
              <a:rPr lang="en-US" sz="2800" dirty="0" err="1" smtClean="0"/>
              <a:t>bồn</a:t>
            </a:r>
            <a:r>
              <a:rPr lang="en-US" sz="2800" dirty="0" smtClean="0"/>
              <a:t> </a:t>
            </a:r>
            <a:r>
              <a:rPr lang="en-US" sz="2800" dirty="0" err="1" smtClean="0"/>
              <a:t>rửa</a:t>
            </a:r>
            <a:r>
              <a:rPr lang="en-US" sz="2800" dirty="0" smtClean="0"/>
              <a:t> </a:t>
            </a:r>
            <a:r>
              <a:rPr lang="en-US" sz="2800" dirty="0" err="1" smtClean="0"/>
              <a:t>tay</a:t>
            </a:r>
            <a:r>
              <a:rPr lang="en-US" sz="2800" dirty="0" smtClean="0"/>
              <a:t>, dung </a:t>
            </a:r>
            <a:r>
              <a:rPr lang="en-US" sz="2800" dirty="0" err="1" smtClean="0"/>
              <a:t>dịch</a:t>
            </a:r>
            <a:r>
              <a:rPr lang="en-US" sz="2800" dirty="0" smtClean="0"/>
              <a:t> </a:t>
            </a:r>
            <a:r>
              <a:rPr lang="en-US" sz="2800" dirty="0" err="1" smtClean="0"/>
              <a:t>xà</a:t>
            </a:r>
            <a:r>
              <a:rPr lang="en-US" sz="2800" dirty="0" smtClean="0"/>
              <a:t> </a:t>
            </a:r>
            <a:r>
              <a:rPr lang="en-US" sz="2800" dirty="0" err="1" smtClean="0"/>
              <a:t>phòng</a:t>
            </a:r>
            <a:r>
              <a:rPr lang="en-US" sz="2800" dirty="0" smtClean="0"/>
              <a:t> </a:t>
            </a:r>
            <a:r>
              <a:rPr lang="en-US" sz="2800" dirty="0" err="1" smtClean="0"/>
              <a:t>thường</a:t>
            </a:r>
            <a:r>
              <a:rPr lang="en-US" sz="2800" dirty="0" smtClean="0"/>
              <a:t>, </a:t>
            </a:r>
            <a:r>
              <a:rPr lang="en-US" sz="2800" dirty="0" err="1" smtClean="0"/>
              <a:t>khăn</a:t>
            </a:r>
            <a:r>
              <a:rPr lang="en-US" sz="2800" dirty="0" smtClean="0"/>
              <a:t> </a:t>
            </a:r>
            <a:r>
              <a:rPr lang="en-US" sz="2800" dirty="0" err="1" smtClean="0"/>
              <a:t>lau</a:t>
            </a:r>
            <a:r>
              <a:rPr lang="en-US" sz="2800" dirty="0" smtClean="0"/>
              <a:t> </a:t>
            </a:r>
            <a:r>
              <a:rPr lang="en-US" sz="2800" dirty="0" err="1" smtClean="0"/>
              <a:t>tay</a:t>
            </a:r>
            <a:r>
              <a:rPr lang="en-US" sz="2800" dirty="0" smtClean="0"/>
              <a:t> </a:t>
            </a:r>
            <a:r>
              <a:rPr lang="en-US" sz="2800" dirty="0" err="1" smtClean="0"/>
              <a:t>dùng</a:t>
            </a:r>
            <a:r>
              <a:rPr lang="en-US" sz="2800" dirty="0" smtClean="0"/>
              <a:t> 1 </a:t>
            </a:r>
            <a:r>
              <a:rPr lang="en-US" sz="2800" dirty="0" err="1" smtClean="0"/>
              <a:t>lần</a:t>
            </a:r>
            <a:r>
              <a:rPr lang="en-US" sz="2800" dirty="0" smtClean="0"/>
              <a:t>, </a:t>
            </a:r>
            <a:r>
              <a:rPr lang="en-US" sz="2800" dirty="0" err="1" smtClean="0"/>
              <a:t>nước</a:t>
            </a:r>
            <a:r>
              <a:rPr lang="en-US" sz="2800" dirty="0" smtClean="0"/>
              <a:t> </a:t>
            </a:r>
            <a:r>
              <a:rPr lang="en-US" sz="2800" dirty="0" err="1" smtClean="0"/>
              <a:t>sạch</a:t>
            </a:r>
            <a:r>
              <a:rPr lang="en-US" sz="2800" dirty="0" smtClean="0"/>
              <a:t>) </a:t>
            </a:r>
            <a:r>
              <a:rPr lang="en-US" sz="2800" dirty="0" err="1" smtClean="0"/>
              <a:t>đạt</a:t>
            </a:r>
            <a:r>
              <a:rPr lang="en-US" sz="2800" dirty="0" smtClean="0"/>
              <a:t> 1/10 </a:t>
            </a:r>
            <a:r>
              <a:rPr lang="en-US" sz="2800" dirty="0" err="1" smtClean="0"/>
              <a:t>giường</a:t>
            </a:r>
            <a:r>
              <a:rPr lang="en-US" sz="2800" dirty="0" smtClean="0"/>
              <a:t> </a:t>
            </a:r>
            <a:r>
              <a:rPr lang="en-US" sz="2800" dirty="0" err="1" smtClean="0"/>
              <a:t>bệnh</a:t>
            </a:r>
            <a:endParaRPr lang="en-US" sz="2800" dirty="0"/>
          </a:p>
          <a:p>
            <a:pPr marL="457200" indent="-457200">
              <a:buFont typeface="Wingdings" pitchFamily="2" charset="2"/>
              <a:buChar char="Ø"/>
            </a:pPr>
            <a:r>
              <a:rPr lang="en-US" sz="2800" dirty="0" err="1" smtClean="0"/>
              <a:t>Mọi</a:t>
            </a:r>
            <a:r>
              <a:rPr lang="en-US" sz="2800" dirty="0" smtClean="0"/>
              <a:t> </a:t>
            </a:r>
            <a:r>
              <a:rPr lang="en-US" sz="2800" dirty="0" err="1" smtClean="0"/>
              <a:t>nhân</a:t>
            </a:r>
            <a:r>
              <a:rPr lang="en-US" sz="2800" dirty="0" smtClean="0"/>
              <a:t> </a:t>
            </a:r>
            <a:r>
              <a:rPr lang="en-US" sz="2800" dirty="0" err="1" smtClean="0"/>
              <a:t>viên</a:t>
            </a:r>
            <a:r>
              <a:rPr lang="en-US" sz="2800" dirty="0" smtClean="0"/>
              <a:t> </a:t>
            </a:r>
            <a:r>
              <a:rPr lang="en-US" sz="2800" dirty="0" err="1" smtClean="0"/>
              <a:t>mới</a:t>
            </a:r>
            <a:r>
              <a:rPr lang="en-US" sz="2800" dirty="0" smtClean="0"/>
              <a:t>, </a:t>
            </a:r>
            <a:r>
              <a:rPr lang="en-US" sz="2800" dirty="0" err="1" smtClean="0"/>
              <a:t>sinh</a:t>
            </a:r>
            <a:r>
              <a:rPr lang="en-US" sz="2800" dirty="0" smtClean="0"/>
              <a:t> </a:t>
            </a:r>
            <a:r>
              <a:rPr lang="en-US" sz="2800" dirty="0" err="1" smtClean="0"/>
              <a:t>viên</a:t>
            </a:r>
            <a:r>
              <a:rPr lang="en-US" sz="2800" dirty="0" smtClean="0"/>
              <a:t> </a:t>
            </a:r>
            <a:r>
              <a:rPr lang="en-US" sz="2800" dirty="0" err="1" smtClean="0"/>
              <a:t>học</a:t>
            </a:r>
            <a:r>
              <a:rPr lang="en-US" sz="2800" dirty="0" smtClean="0"/>
              <a:t> </a:t>
            </a:r>
            <a:r>
              <a:rPr lang="en-US" sz="2800" dirty="0" err="1" smtClean="0"/>
              <a:t>việc</a:t>
            </a:r>
            <a:r>
              <a:rPr lang="en-US" sz="2800" dirty="0" smtClean="0"/>
              <a:t> </a:t>
            </a:r>
            <a:r>
              <a:rPr lang="en-US" sz="2800" dirty="0" err="1" smtClean="0"/>
              <a:t>được</a:t>
            </a:r>
            <a:r>
              <a:rPr lang="en-US" sz="2800" dirty="0" smtClean="0"/>
              <a:t> </a:t>
            </a:r>
            <a:r>
              <a:rPr lang="en-US" sz="2800" dirty="0" err="1" smtClean="0"/>
              <a:t>đào</a:t>
            </a:r>
            <a:r>
              <a:rPr lang="en-US" sz="2800" dirty="0" smtClean="0"/>
              <a:t> </a:t>
            </a:r>
            <a:r>
              <a:rPr lang="en-US" sz="2800" dirty="0" err="1" smtClean="0"/>
              <a:t>tạo</a:t>
            </a:r>
            <a:r>
              <a:rPr lang="en-US" sz="2800" dirty="0" smtClean="0"/>
              <a:t> </a:t>
            </a:r>
            <a:r>
              <a:rPr lang="en-US" sz="2800" dirty="0" err="1" smtClean="0"/>
              <a:t>VST</a:t>
            </a:r>
            <a:endParaRPr lang="en-US" sz="2800" dirty="0" smtClean="0"/>
          </a:p>
          <a:p>
            <a:pPr marL="457200" indent="-457200">
              <a:buFont typeface="Wingdings" pitchFamily="2" charset="2"/>
              <a:buChar char="Ø"/>
            </a:pPr>
            <a:r>
              <a:rPr lang="en-US" sz="2800" dirty="0" err="1" smtClean="0"/>
              <a:t>Hàng</a:t>
            </a:r>
            <a:r>
              <a:rPr lang="en-US" sz="2800" dirty="0" smtClean="0"/>
              <a:t> </a:t>
            </a:r>
            <a:r>
              <a:rPr lang="en-US" sz="2800" dirty="0" err="1" smtClean="0"/>
              <a:t>năm</a:t>
            </a:r>
            <a:r>
              <a:rPr lang="en-US" sz="2800" dirty="0" smtClean="0"/>
              <a:t> </a:t>
            </a:r>
            <a:r>
              <a:rPr lang="en-US" sz="2800" dirty="0" err="1" smtClean="0"/>
              <a:t>mọi</a:t>
            </a:r>
            <a:r>
              <a:rPr lang="en-US" sz="2800" dirty="0" smtClean="0"/>
              <a:t> </a:t>
            </a:r>
            <a:r>
              <a:rPr lang="en-US" sz="2800" dirty="0" err="1" smtClean="0"/>
              <a:t>NVYT</a:t>
            </a:r>
            <a:r>
              <a:rPr lang="en-US" sz="2800" dirty="0" smtClean="0"/>
              <a:t> </a:t>
            </a:r>
            <a:r>
              <a:rPr lang="en-US" sz="2800" dirty="0" err="1" smtClean="0"/>
              <a:t>được</a:t>
            </a:r>
            <a:r>
              <a:rPr lang="en-US" sz="2800" dirty="0" smtClean="0"/>
              <a:t> </a:t>
            </a:r>
            <a:r>
              <a:rPr lang="en-US" sz="2800" dirty="0" err="1" smtClean="0"/>
              <a:t>đào</a:t>
            </a:r>
            <a:r>
              <a:rPr lang="en-US" sz="2800" dirty="0" smtClean="0"/>
              <a:t> </a:t>
            </a:r>
            <a:r>
              <a:rPr lang="en-US" sz="2800" dirty="0" err="1" smtClean="0"/>
              <a:t>tạo</a:t>
            </a:r>
            <a:r>
              <a:rPr lang="en-US" sz="2800" dirty="0" smtClean="0"/>
              <a:t> </a:t>
            </a:r>
            <a:r>
              <a:rPr lang="en-US" sz="2800" dirty="0" err="1" smtClean="0"/>
              <a:t>tối</a:t>
            </a:r>
            <a:r>
              <a:rPr lang="en-US" sz="2800" dirty="0" smtClean="0"/>
              <a:t> </a:t>
            </a:r>
            <a:r>
              <a:rPr lang="en-US" sz="2800" dirty="0" err="1" smtClean="0"/>
              <a:t>thiểu</a:t>
            </a:r>
            <a:r>
              <a:rPr lang="en-US" sz="2800" dirty="0" smtClean="0"/>
              <a:t> 1 </a:t>
            </a:r>
            <a:r>
              <a:rPr lang="en-US" sz="2800" dirty="0" err="1" smtClean="0"/>
              <a:t>lần</a:t>
            </a:r>
            <a:r>
              <a:rPr lang="en-US" sz="2800" dirty="0" smtClean="0"/>
              <a:t> </a:t>
            </a:r>
            <a:r>
              <a:rPr lang="en-US" sz="2800" dirty="0" err="1" smtClean="0"/>
              <a:t>về</a:t>
            </a:r>
            <a:r>
              <a:rPr lang="en-US" sz="2800" dirty="0" smtClean="0"/>
              <a:t> </a:t>
            </a:r>
            <a:r>
              <a:rPr lang="en-US" sz="2800" dirty="0" err="1" smtClean="0"/>
              <a:t>VST</a:t>
            </a:r>
            <a:endParaRPr lang="en-US" sz="2800" dirty="0" smtClean="0"/>
          </a:p>
          <a:p>
            <a:pPr marL="457200" indent="-457200">
              <a:buFont typeface="Wingdings" pitchFamily="2" charset="2"/>
              <a:buChar char="Ø"/>
            </a:pPr>
            <a:r>
              <a:rPr lang="en-US" sz="2800" dirty="0" err="1" smtClean="0"/>
              <a:t>Mạng</a:t>
            </a:r>
            <a:r>
              <a:rPr lang="en-US" sz="2800" dirty="0" smtClean="0"/>
              <a:t> </a:t>
            </a:r>
            <a:r>
              <a:rPr lang="en-US" sz="2800" dirty="0" err="1" smtClean="0"/>
              <a:t>lưới</a:t>
            </a:r>
            <a:r>
              <a:rPr lang="en-US" sz="2800" dirty="0" smtClean="0"/>
              <a:t> </a:t>
            </a:r>
            <a:r>
              <a:rPr lang="en-US" sz="2800" dirty="0" err="1" smtClean="0"/>
              <a:t>viên</a:t>
            </a:r>
            <a:r>
              <a:rPr lang="en-US" sz="2800" dirty="0" smtClean="0"/>
              <a:t> </a:t>
            </a:r>
            <a:r>
              <a:rPr lang="en-US" sz="2800" dirty="0" err="1" smtClean="0"/>
              <a:t>KSNK</a:t>
            </a:r>
            <a:r>
              <a:rPr lang="en-US" sz="2800" dirty="0" smtClean="0"/>
              <a:t> </a:t>
            </a:r>
            <a:r>
              <a:rPr lang="en-US" sz="2800" dirty="0" err="1" smtClean="0"/>
              <a:t>được</a:t>
            </a:r>
            <a:r>
              <a:rPr lang="en-US" sz="2800" dirty="0" smtClean="0"/>
              <a:t> </a:t>
            </a:r>
            <a:r>
              <a:rPr lang="en-US" sz="2800" dirty="0" err="1" smtClean="0"/>
              <a:t>đào</a:t>
            </a:r>
            <a:r>
              <a:rPr lang="en-US" sz="2800" dirty="0" smtClean="0"/>
              <a:t> </a:t>
            </a:r>
            <a:r>
              <a:rPr lang="en-US" sz="2800" dirty="0" err="1" smtClean="0"/>
              <a:t>tạo</a:t>
            </a:r>
            <a:r>
              <a:rPr lang="en-US" sz="2800" dirty="0" smtClean="0"/>
              <a:t> </a:t>
            </a:r>
            <a:r>
              <a:rPr lang="en-US" sz="2800" dirty="0" err="1" smtClean="0"/>
              <a:t>và</a:t>
            </a:r>
            <a:r>
              <a:rPr lang="en-US" sz="2800" dirty="0" smtClean="0"/>
              <a:t> </a:t>
            </a:r>
            <a:r>
              <a:rPr lang="en-US" sz="2800" dirty="0" err="1" smtClean="0"/>
              <a:t>có</a:t>
            </a:r>
            <a:r>
              <a:rPr lang="en-US" sz="2800" dirty="0" smtClean="0"/>
              <a:t> </a:t>
            </a:r>
            <a:r>
              <a:rPr lang="en-US" sz="2800" dirty="0" err="1" smtClean="0"/>
              <a:t>khả</a:t>
            </a:r>
            <a:r>
              <a:rPr lang="en-US" sz="2800" dirty="0" smtClean="0"/>
              <a:t> </a:t>
            </a:r>
            <a:r>
              <a:rPr lang="en-US" sz="2800" dirty="0" err="1" smtClean="0"/>
              <a:t>năng</a:t>
            </a:r>
            <a:r>
              <a:rPr lang="en-US" sz="2800" dirty="0" smtClean="0"/>
              <a:t> </a:t>
            </a:r>
            <a:r>
              <a:rPr lang="en-US" sz="2800" dirty="0" err="1" smtClean="0"/>
              <a:t>giám</a:t>
            </a:r>
            <a:r>
              <a:rPr lang="en-US" sz="2800" dirty="0" smtClean="0"/>
              <a:t> </a:t>
            </a:r>
            <a:r>
              <a:rPr lang="en-US" sz="2800" dirty="0" err="1" smtClean="0"/>
              <a:t>sát</a:t>
            </a:r>
            <a:r>
              <a:rPr lang="en-US" sz="2800" dirty="0" smtClean="0"/>
              <a:t> </a:t>
            </a:r>
            <a:r>
              <a:rPr lang="en-US" sz="2800" dirty="0" err="1" smtClean="0"/>
              <a:t>tuân</a:t>
            </a:r>
            <a:r>
              <a:rPr lang="en-US" sz="2800" dirty="0" smtClean="0"/>
              <a:t> </a:t>
            </a:r>
            <a:r>
              <a:rPr lang="en-US" sz="2800" dirty="0" err="1" smtClean="0"/>
              <a:t>thủ</a:t>
            </a:r>
            <a:r>
              <a:rPr lang="en-US" sz="2800" dirty="0" smtClean="0"/>
              <a:t> </a:t>
            </a:r>
            <a:r>
              <a:rPr lang="en-US" sz="2800" dirty="0" err="1" smtClean="0"/>
              <a:t>VST</a:t>
            </a:r>
            <a:endParaRPr lang="en-US" sz="2800" dirty="0"/>
          </a:p>
          <a:p>
            <a:pPr marL="342900" indent="-342900" eaLnBrk="0" hangingPunct="0">
              <a:spcBef>
                <a:spcPct val="20000"/>
              </a:spcBef>
              <a:buClr>
                <a:schemeClr val="hlink"/>
              </a:buClr>
              <a:buSzPct val="90000"/>
              <a:buFont typeface="Wingdings" pitchFamily="2" charset="2"/>
              <a:buBlip>
                <a:blip r:embed="rId2"/>
              </a:buBlip>
            </a:pPr>
            <a:endParaRPr lang="en-US" sz="2800" dirty="0"/>
          </a:p>
        </p:txBody>
      </p:sp>
      <p:sp>
        <p:nvSpPr>
          <p:cNvPr id="4" name="Title 36"/>
          <p:cNvSpPr txBox="1">
            <a:spLocks/>
          </p:cNvSpPr>
          <p:nvPr/>
        </p:nvSpPr>
        <p:spPr bwMode="auto">
          <a:xfrm>
            <a:off x="358775" y="137318"/>
            <a:ext cx="8101013" cy="987426"/>
          </a:xfrm>
          <a:prstGeom prst="rect">
            <a:avLst/>
          </a:prstGeom>
          <a:noFill/>
          <a:ln>
            <a:noFill/>
          </a:ln>
          <a:effectLst/>
          <a:extLst/>
        </p:spPr>
        <p:txBody>
          <a:bodyPr anchor="ctr">
            <a:normAutofit/>
          </a:bodyP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lgn="ctr">
              <a:defRPr/>
            </a:pPr>
            <a:r>
              <a:rPr lang="en-US" sz="3600" kern="0" dirty="0" err="1" smtClean="0"/>
              <a:t>Một</a:t>
            </a:r>
            <a:r>
              <a:rPr lang="en-US" sz="3600" kern="0" dirty="0" smtClean="0"/>
              <a:t> </a:t>
            </a:r>
            <a:r>
              <a:rPr lang="en-US" sz="3600" kern="0" dirty="0" err="1" smtClean="0"/>
              <a:t>số</a:t>
            </a:r>
            <a:r>
              <a:rPr lang="en-US" sz="3600" kern="0" dirty="0" smtClean="0"/>
              <a:t> </a:t>
            </a:r>
            <a:r>
              <a:rPr lang="en-US" sz="3600" kern="0" dirty="0" err="1" smtClean="0"/>
              <a:t>tiêu</a:t>
            </a:r>
            <a:r>
              <a:rPr lang="en-US" sz="3600" kern="0" dirty="0" smtClean="0"/>
              <a:t> </a:t>
            </a:r>
            <a:r>
              <a:rPr lang="en-US" sz="3600" kern="0" dirty="0" err="1" smtClean="0"/>
              <a:t>chí</a:t>
            </a:r>
            <a:r>
              <a:rPr lang="en-US" sz="3600" kern="0" dirty="0" smtClean="0"/>
              <a:t> </a:t>
            </a:r>
            <a:r>
              <a:rPr lang="en-US" sz="3600" kern="0" dirty="0" err="1" smtClean="0"/>
              <a:t>đánh</a:t>
            </a:r>
            <a:r>
              <a:rPr lang="en-US" sz="3600" kern="0" dirty="0" smtClean="0"/>
              <a:t> </a:t>
            </a:r>
            <a:r>
              <a:rPr lang="en-US" sz="3600" kern="0" dirty="0" err="1" smtClean="0"/>
              <a:t>giá</a:t>
            </a:r>
            <a:r>
              <a:rPr lang="en-US" sz="3600" kern="0" dirty="0" smtClean="0"/>
              <a:t> </a:t>
            </a:r>
            <a:r>
              <a:rPr lang="en-US" sz="3600" kern="0" dirty="0" err="1" smtClean="0"/>
              <a:t>VST</a:t>
            </a:r>
            <a:endParaRPr lang="en-US" sz="3600" kern="0" dirty="0"/>
          </a:p>
        </p:txBody>
      </p:sp>
    </p:spTree>
    <p:extLst>
      <p:ext uri="{BB962C8B-B14F-4D97-AF65-F5344CB8AC3E}">
        <p14:creationId xmlns:p14="http://schemas.microsoft.com/office/powerpoint/2010/main" val="3025511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33400" y="1219200"/>
            <a:ext cx="835908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pitchFamily="2" charset="2"/>
              <a:buChar char="Ø"/>
            </a:pPr>
            <a:r>
              <a:rPr lang="en-US" sz="2800" dirty="0" err="1" smtClean="0"/>
              <a:t>Thực</a:t>
            </a:r>
            <a:r>
              <a:rPr lang="en-US" sz="2800" dirty="0" smtClean="0"/>
              <a:t> </a:t>
            </a:r>
            <a:r>
              <a:rPr lang="en-US" sz="2800" dirty="0" err="1" smtClean="0"/>
              <a:t>hiện</a:t>
            </a:r>
            <a:r>
              <a:rPr lang="en-US" sz="2800" dirty="0" smtClean="0"/>
              <a:t> </a:t>
            </a:r>
            <a:r>
              <a:rPr lang="en-US" sz="2800" dirty="0" err="1" smtClean="0"/>
              <a:t>kiểm</a:t>
            </a:r>
            <a:r>
              <a:rPr lang="en-US" sz="2800" dirty="0" smtClean="0"/>
              <a:t> </a:t>
            </a:r>
            <a:r>
              <a:rPr lang="en-US" sz="2800" dirty="0" err="1" smtClean="0"/>
              <a:t>tra</a:t>
            </a:r>
            <a:r>
              <a:rPr lang="en-US" sz="2800" dirty="0" smtClean="0"/>
              <a:t> </a:t>
            </a:r>
            <a:r>
              <a:rPr lang="en-US" sz="2800" dirty="0" err="1" smtClean="0"/>
              <a:t>tổng</a:t>
            </a:r>
            <a:r>
              <a:rPr lang="en-US" sz="2800" dirty="0" smtClean="0"/>
              <a:t> </a:t>
            </a:r>
            <a:r>
              <a:rPr lang="en-US" sz="2800" dirty="0" err="1" smtClean="0"/>
              <a:t>thể</a:t>
            </a:r>
            <a:r>
              <a:rPr lang="en-US" sz="2800" dirty="0" smtClean="0"/>
              <a:t> </a:t>
            </a:r>
            <a:r>
              <a:rPr lang="en-US" sz="2800" dirty="0" err="1" smtClean="0"/>
              <a:t>tối</a:t>
            </a:r>
            <a:r>
              <a:rPr lang="en-US" sz="2800" dirty="0" smtClean="0"/>
              <a:t> </a:t>
            </a:r>
            <a:r>
              <a:rPr lang="en-US" sz="2800" dirty="0" err="1" smtClean="0"/>
              <a:t>thiểu</a:t>
            </a:r>
            <a:r>
              <a:rPr lang="en-US" sz="2800" dirty="0" smtClean="0"/>
              <a:t> 1 </a:t>
            </a:r>
            <a:r>
              <a:rPr lang="en-US" sz="2800" dirty="0" err="1" smtClean="0"/>
              <a:t>năm</a:t>
            </a:r>
            <a:r>
              <a:rPr lang="en-US" sz="2800" dirty="0" smtClean="0"/>
              <a:t>/</a:t>
            </a:r>
            <a:r>
              <a:rPr lang="en-US" sz="2800" dirty="0" err="1" smtClean="0"/>
              <a:t>lần</a:t>
            </a:r>
            <a:r>
              <a:rPr lang="en-US" sz="2800" dirty="0" smtClean="0"/>
              <a:t> </a:t>
            </a:r>
            <a:r>
              <a:rPr lang="en-US" sz="2800" dirty="0" err="1" smtClean="0"/>
              <a:t>về</a:t>
            </a:r>
            <a:r>
              <a:rPr lang="en-US" sz="2800" dirty="0" smtClean="0"/>
              <a:t> </a:t>
            </a:r>
            <a:r>
              <a:rPr lang="en-US" sz="2800" dirty="0" err="1" smtClean="0"/>
              <a:t>phương</a:t>
            </a:r>
            <a:r>
              <a:rPr lang="en-US" sz="2800" dirty="0" smtClean="0"/>
              <a:t> </a:t>
            </a:r>
            <a:r>
              <a:rPr lang="en-US" sz="2800" dirty="0" err="1" smtClean="0"/>
              <a:t>tiện</a:t>
            </a:r>
            <a:r>
              <a:rPr lang="en-US" sz="2800" dirty="0" smtClean="0"/>
              <a:t> </a:t>
            </a:r>
            <a:r>
              <a:rPr lang="en-US" sz="2800" dirty="0" err="1" smtClean="0"/>
              <a:t>VST</a:t>
            </a:r>
            <a:r>
              <a:rPr lang="en-US" sz="2800" dirty="0" smtClean="0"/>
              <a:t>, </a:t>
            </a:r>
            <a:r>
              <a:rPr lang="en-US" sz="2800" dirty="0" err="1" smtClean="0"/>
              <a:t>kiến</a:t>
            </a:r>
            <a:r>
              <a:rPr lang="en-US" sz="2800" dirty="0" smtClean="0"/>
              <a:t> </a:t>
            </a:r>
            <a:r>
              <a:rPr lang="en-US" sz="2800" dirty="0" err="1" smtClean="0"/>
              <a:t>thức</a:t>
            </a:r>
            <a:r>
              <a:rPr lang="en-US" sz="2800" dirty="0" smtClean="0"/>
              <a:t> </a:t>
            </a:r>
            <a:r>
              <a:rPr lang="en-US" sz="2800" dirty="0" err="1" smtClean="0"/>
              <a:t>VST</a:t>
            </a:r>
            <a:endParaRPr lang="en-US" sz="2800" dirty="0" smtClean="0"/>
          </a:p>
          <a:p>
            <a:pPr marL="457200" indent="-457200">
              <a:buFont typeface="Wingdings" pitchFamily="2" charset="2"/>
              <a:buChar char="Ø"/>
            </a:pPr>
            <a:r>
              <a:rPr lang="en-US" sz="2800" dirty="0" err="1" smtClean="0"/>
              <a:t>Thực</a:t>
            </a:r>
            <a:r>
              <a:rPr lang="en-US" sz="2800" dirty="0" smtClean="0"/>
              <a:t> </a:t>
            </a:r>
            <a:r>
              <a:rPr lang="en-US" sz="2800" dirty="0" err="1" smtClean="0"/>
              <a:t>hiện</a:t>
            </a:r>
            <a:r>
              <a:rPr lang="en-US" sz="2800" dirty="0" smtClean="0"/>
              <a:t> </a:t>
            </a:r>
            <a:r>
              <a:rPr lang="en-US" sz="2800" dirty="0" err="1" smtClean="0"/>
              <a:t>giám</a:t>
            </a:r>
            <a:r>
              <a:rPr lang="en-US" sz="2800" dirty="0" smtClean="0"/>
              <a:t> </a:t>
            </a:r>
            <a:r>
              <a:rPr lang="en-US" sz="2800" dirty="0" err="1" smtClean="0"/>
              <a:t>sát</a:t>
            </a:r>
            <a:r>
              <a:rPr lang="en-US" sz="2800" dirty="0" smtClean="0"/>
              <a:t> </a:t>
            </a:r>
            <a:r>
              <a:rPr lang="en-US" sz="2800" dirty="0" err="1" smtClean="0"/>
              <a:t>thường</a:t>
            </a:r>
            <a:r>
              <a:rPr lang="en-US" sz="2800" dirty="0" smtClean="0"/>
              <a:t> </a:t>
            </a:r>
            <a:r>
              <a:rPr lang="en-US" sz="2800" dirty="0" err="1" smtClean="0"/>
              <a:t>xuyên</a:t>
            </a:r>
            <a:r>
              <a:rPr lang="en-US" sz="2800" dirty="0" smtClean="0"/>
              <a:t> </a:t>
            </a:r>
            <a:r>
              <a:rPr lang="en-US" sz="2800" dirty="0" err="1" smtClean="0"/>
              <a:t>tuân</a:t>
            </a:r>
            <a:r>
              <a:rPr lang="en-US" sz="2800" dirty="0" smtClean="0"/>
              <a:t> </a:t>
            </a:r>
            <a:r>
              <a:rPr lang="en-US" sz="2800" dirty="0" err="1" smtClean="0"/>
              <a:t>thủ</a:t>
            </a:r>
            <a:r>
              <a:rPr lang="en-US" sz="2800" dirty="0" smtClean="0"/>
              <a:t> </a:t>
            </a:r>
            <a:r>
              <a:rPr lang="en-US" sz="2800" dirty="0" err="1" smtClean="0"/>
              <a:t>VST</a:t>
            </a:r>
            <a:r>
              <a:rPr lang="en-US" sz="2800" dirty="0" smtClean="0"/>
              <a:t>, </a:t>
            </a:r>
            <a:r>
              <a:rPr lang="en-US" sz="2800" dirty="0" err="1" smtClean="0"/>
              <a:t>tỷ</a:t>
            </a:r>
            <a:r>
              <a:rPr lang="en-US" sz="2800" dirty="0" smtClean="0"/>
              <a:t> </a:t>
            </a:r>
            <a:r>
              <a:rPr lang="en-US" sz="2800" dirty="0" err="1" smtClean="0"/>
              <a:t>lệ</a:t>
            </a:r>
            <a:r>
              <a:rPr lang="en-US" sz="2800" dirty="0" smtClean="0"/>
              <a:t> </a:t>
            </a:r>
            <a:r>
              <a:rPr lang="en-US" sz="2800" dirty="0" err="1" smtClean="0"/>
              <a:t>tuân</a:t>
            </a:r>
            <a:r>
              <a:rPr lang="en-US" sz="2800" dirty="0" smtClean="0"/>
              <a:t> </a:t>
            </a:r>
            <a:r>
              <a:rPr lang="en-US" sz="2800" dirty="0" err="1" smtClean="0"/>
              <a:t>thủ</a:t>
            </a:r>
            <a:r>
              <a:rPr lang="en-US" sz="2800" dirty="0" smtClean="0"/>
              <a:t> </a:t>
            </a:r>
            <a:r>
              <a:rPr lang="en-US" sz="2800" dirty="0" err="1" smtClean="0"/>
              <a:t>VST</a:t>
            </a:r>
            <a:r>
              <a:rPr lang="en-US" sz="2800" dirty="0" smtClean="0"/>
              <a:t> ở </a:t>
            </a:r>
            <a:r>
              <a:rPr lang="en-US" sz="2800" dirty="0" err="1" smtClean="0"/>
              <a:t>NVYT</a:t>
            </a:r>
            <a:r>
              <a:rPr lang="en-US" sz="2800" dirty="0" smtClean="0"/>
              <a:t> </a:t>
            </a:r>
            <a:r>
              <a:rPr lang="en-US" sz="2800" dirty="0" err="1" smtClean="0"/>
              <a:t>đạt</a:t>
            </a:r>
            <a:r>
              <a:rPr lang="en-US" sz="2800" dirty="0" smtClean="0"/>
              <a:t> </a:t>
            </a:r>
            <a:r>
              <a:rPr lang="en-US" sz="2800" dirty="0" err="1" smtClean="0"/>
              <a:t>tối</a:t>
            </a:r>
            <a:r>
              <a:rPr lang="en-US" sz="2800" dirty="0" smtClean="0"/>
              <a:t> </a:t>
            </a:r>
            <a:r>
              <a:rPr lang="en-US" sz="2800" dirty="0" err="1" smtClean="0"/>
              <a:t>thiểu</a:t>
            </a:r>
            <a:r>
              <a:rPr lang="en-US" sz="2800" dirty="0" smtClean="0"/>
              <a:t> 50%</a:t>
            </a:r>
          </a:p>
          <a:p>
            <a:pPr marL="457200" indent="-457200">
              <a:buFont typeface="Wingdings" pitchFamily="2" charset="2"/>
              <a:buChar char="Ø"/>
            </a:pPr>
            <a:r>
              <a:rPr lang="en-US" sz="2800" dirty="0" err="1" smtClean="0"/>
              <a:t>Trang</a:t>
            </a:r>
            <a:r>
              <a:rPr lang="en-US" sz="2800" dirty="0" smtClean="0"/>
              <a:t> </a:t>
            </a:r>
            <a:r>
              <a:rPr lang="en-US" sz="2800" dirty="0" err="1" smtClean="0"/>
              <a:t>bị</a:t>
            </a:r>
            <a:r>
              <a:rPr lang="en-US" sz="2800" dirty="0" smtClean="0"/>
              <a:t> poster </a:t>
            </a:r>
            <a:r>
              <a:rPr lang="en-US" sz="2800" dirty="0" err="1" smtClean="0"/>
              <a:t>quy</a:t>
            </a:r>
            <a:r>
              <a:rPr lang="en-US" sz="2800" dirty="0" smtClean="0"/>
              <a:t> </a:t>
            </a:r>
            <a:r>
              <a:rPr lang="en-US" sz="2800" dirty="0" err="1" smtClean="0"/>
              <a:t>trình</a:t>
            </a:r>
            <a:r>
              <a:rPr lang="en-US" sz="2800" dirty="0" smtClean="0"/>
              <a:t> </a:t>
            </a:r>
            <a:r>
              <a:rPr lang="en-US" sz="2800" dirty="0" err="1" smtClean="0"/>
              <a:t>VST</a:t>
            </a:r>
            <a:r>
              <a:rPr lang="en-US" sz="2800" dirty="0" smtClean="0"/>
              <a:t>, </a:t>
            </a:r>
            <a:r>
              <a:rPr lang="en-US" sz="2800" dirty="0" err="1" smtClean="0"/>
              <a:t>chỉ</a:t>
            </a:r>
            <a:r>
              <a:rPr lang="en-US" sz="2800" dirty="0" smtClean="0"/>
              <a:t> </a:t>
            </a:r>
            <a:r>
              <a:rPr lang="en-US" sz="2800" dirty="0" err="1" smtClean="0"/>
              <a:t>định</a:t>
            </a:r>
            <a:r>
              <a:rPr lang="en-US" sz="2800" dirty="0" smtClean="0"/>
              <a:t> </a:t>
            </a:r>
            <a:r>
              <a:rPr lang="en-US" sz="2800" dirty="0" err="1" smtClean="0"/>
              <a:t>VST</a:t>
            </a:r>
            <a:r>
              <a:rPr lang="en-US" sz="2800" dirty="0" smtClean="0"/>
              <a:t> ở </a:t>
            </a:r>
            <a:r>
              <a:rPr lang="en-US" sz="2800" dirty="0" err="1" smtClean="0"/>
              <a:t>mọi</a:t>
            </a:r>
            <a:r>
              <a:rPr lang="en-US" sz="2800" dirty="0" smtClean="0"/>
              <a:t> </a:t>
            </a:r>
            <a:r>
              <a:rPr lang="en-US" sz="2800" dirty="0" err="1" smtClean="0"/>
              <a:t>khu</a:t>
            </a:r>
            <a:r>
              <a:rPr lang="en-US" sz="2800" dirty="0" smtClean="0"/>
              <a:t> </a:t>
            </a:r>
            <a:r>
              <a:rPr lang="en-US" sz="2800" dirty="0" err="1" smtClean="0"/>
              <a:t>vực</a:t>
            </a:r>
            <a:r>
              <a:rPr lang="en-US" sz="2800" dirty="0" smtClean="0"/>
              <a:t> </a:t>
            </a:r>
            <a:r>
              <a:rPr lang="en-US" sz="2800" dirty="0" err="1" smtClean="0"/>
              <a:t>chăm</a:t>
            </a:r>
            <a:r>
              <a:rPr lang="en-US" sz="2800" dirty="0" smtClean="0"/>
              <a:t> </a:t>
            </a:r>
            <a:r>
              <a:rPr lang="en-US" sz="2800" dirty="0" err="1" smtClean="0"/>
              <a:t>sóc</a:t>
            </a:r>
            <a:endParaRPr lang="en-US" sz="2800" dirty="0" smtClean="0"/>
          </a:p>
          <a:p>
            <a:pPr marL="457200" indent="-457200">
              <a:buFont typeface="Wingdings" pitchFamily="2" charset="2"/>
              <a:buChar char="Ø"/>
            </a:pPr>
            <a:r>
              <a:rPr lang="en-US" sz="2800" dirty="0" err="1" smtClean="0"/>
              <a:t>Phát</a:t>
            </a:r>
            <a:r>
              <a:rPr lang="en-US" sz="2800" dirty="0" smtClean="0"/>
              <a:t> </a:t>
            </a:r>
            <a:r>
              <a:rPr lang="en-US" sz="2800" dirty="0" err="1" smtClean="0"/>
              <a:t>động</a:t>
            </a:r>
            <a:r>
              <a:rPr lang="en-US" sz="2800" dirty="0" smtClean="0"/>
              <a:t> </a:t>
            </a:r>
            <a:r>
              <a:rPr lang="en-US" sz="2800" dirty="0" err="1" smtClean="0"/>
              <a:t>chiến</a:t>
            </a:r>
            <a:r>
              <a:rPr lang="en-US" sz="2800" dirty="0" smtClean="0"/>
              <a:t> </a:t>
            </a:r>
            <a:r>
              <a:rPr lang="en-US" sz="2800" dirty="0" err="1" smtClean="0"/>
              <a:t>dịch</a:t>
            </a:r>
            <a:r>
              <a:rPr lang="en-US" sz="2800" dirty="0" smtClean="0"/>
              <a:t> </a:t>
            </a:r>
            <a:r>
              <a:rPr lang="en-US" sz="2800" dirty="0" err="1" smtClean="0"/>
              <a:t>VST</a:t>
            </a:r>
            <a:r>
              <a:rPr lang="en-US" sz="2800" dirty="0" smtClean="0"/>
              <a:t> </a:t>
            </a:r>
            <a:r>
              <a:rPr lang="en-US" sz="2800" dirty="0" err="1" smtClean="0"/>
              <a:t>hàng</a:t>
            </a:r>
            <a:r>
              <a:rPr lang="en-US" sz="2800" dirty="0" smtClean="0"/>
              <a:t> </a:t>
            </a:r>
            <a:r>
              <a:rPr lang="en-US" sz="2800" dirty="0" err="1" smtClean="0"/>
              <a:t>năm</a:t>
            </a:r>
            <a:r>
              <a:rPr lang="en-US" sz="2800" dirty="0" smtClean="0"/>
              <a:t> </a:t>
            </a:r>
            <a:r>
              <a:rPr lang="en-US" sz="2800" dirty="0" err="1" smtClean="0"/>
              <a:t>và</a:t>
            </a:r>
            <a:r>
              <a:rPr lang="en-US" sz="2800" dirty="0" smtClean="0"/>
              <a:t> cam </a:t>
            </a:r>
            <a:r>
              <a:rPr lang="en-US" sz="2800" dirty="0" err="1" smtClean="0"/>
              <a:t>kết</a:t>
            </a:r>
            <a:r>
              <a:rPr lang="en-US" sz="2800" dirty="0" smtClean="0"/>
              <a:t> </a:t>
            </a:r>
            <a:r>
              <a:rPr lang="en-US" sz="2800" dirty="0" err="1" smtClean="0"/>
              <a:t>ủng</a:t>
            </a:r>
            <a:r>
              <a:rPr lang="en-US" sz="2800" dirty="0" smtClean="0"/>
              <a:t> </a:t>
            </a:r>
            <a:r>
              <a:rPr lang="en-US" sz="2800" dirty="0" err="1" smtClean="0"/>
              <a:t>hộ</a:t>
            </a:r>
            <a:r>
              <a:rPr lang="en-US" sz="2800" dirty="0" smtClean="0"/>
              <a:t> </a:t>
            </a:r>
            <a:r>
              <a:rPr lang="en-US" sz="2800" dirty="0" err="1" smtClean="0"/>
              <a:t>VST</a:t>
            </a:r>
            <a:endParaRPr lang="en-US" sz="2800" dirty="0" smtClean="0"/>
          </a:p>
          <a:p>
            <a:pPr marL="457200" indent="-457200">
              <a:buFont typeface="Wingdings" pitchFamily="2" charset="2"/>
              <a:buChar char="Ø"/>
            </a:pPr>
            <a:r>
              <a:rPr lang="en-US" sz="2800" dirty="0" err="1" smtClean="0"/>
              <a:t>Thực</a:t>
            </a:r>
            <a:r>
              <a:rPr lang="en-US" sz="2800" dirty="0" smtClean="0"/>
              <a:t> </a:t>
            </a:r>
            <a:r>
              <a:rPr lang="en-US" sz="2800" dirty="0" err="1" smtClean="0"/>
              <a:t>hiện</a:t>
            </a:r>
            <a:r>
              <a:rPr lang="en-US" sz="2800" dirty="0" smtClean="0"/>
              <a:t> </a:t>
            </a:r>
            <a:r>
              <a:rPr lang="en-US" sz="2800" dirty="0" err="1" smtClean="0"/>
              <a:t>thi</a:t>
            </a:r>
            <a:r>
              <a:rPr lang="en-US" sz="2800" dirty="0" smtClean="0"/>
              <a:t> </a:t>
            </a:r>
            <a:r>
              <a:rPr lang="en-US" sz="2800" dirty="0" err="1" smtClean="0"/>
              <a:t>đua</a:t>
            </a:r>
            <a:r>
              <a:rPr lang="en-US" sz="2800" dirty="0" smtClean="0"/>
              <a:t> </a:t>
            </a:r>
            <a:r>
              <a:rPr lang="en-US" sz="2800" dirty="0" err="1" smtClean="0"/>
              <a:t>và</a:t>
            </a:r>
            <a:r>
              <a:rPr lang="en-US" sz="2800" dirty="0" smtClean="0"/>
              <a:t> </a:t>
            </a:r>
            <a:r>
              <a:rPr lang="en-US" sz="2800" dirty="0" err="1" smtClean="0"/>
              <a:t>thưởng</a:t>
            </a:r>
            <a:r>
              <a:rPr lang="en-US" sz="2800" dirty="0" smtClean="0"/>
              <a:t> </a:t>
            </a:r>
            <a:r>
              <a:rPr lang="en-US" sz="2800" dirty="0" err="1" smtClean="0"/>
              <a:t>phạt</a:t>
            </a:r>
            <a:r>
              <a:rPr lang="en-US" sz="2800" dirty="0" smtClean="0"/>
              <a:t> </a:t>
            </a:r>
            <a:r>
              <a:rPr lang="en-US" sz="2800" dirty="0" err="1" smtClean="0"/>
              <a:t>VST</a:t>
            </a:r>
            <a:endParaRPr lang="en-US" sz="2800" dirty="0"/>
          </a:p>
        </p:txBody>
      </p:sp>
      <p:sp>
        <p:nvSpPr>
          <p:cNvPr id="4" name="Title 36"/>
          <p:cNvSpPr txBox="1">
            <a:spLocks/>
          </p:cNvSpPr>
          <p:nvPr/>
        </p:nvSpPr>
        <p:spPr bwMode="auto">
          <a:xfrm>
            <a:off x="358775" y="137318"/>
            <a:ext cx="8101013" cy="987426"/>
          </a:xfrm>
          <a:prstGeom prst="rect">
            <a:avLst/>
          </a:prstGeom>
          <a:noFill/>
          <a:ln>
            <a:noFill/>
          </a:ln>
          <a:effectLst/>
          <a:extLst/>
        </p:spPr>
        <p:txBody>
          <a:bodyPr anchor="ctr">
            <a:normAutofit/>
          </a:bodyP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lgn="ctr">
              <a:defRPr/>
            </a:pPr>
            <a:r>
              <a:rPr lang="en-US" sz="3600" kern="0" dirty="0" err="1" smtClean="0"/>
              <a:t>Một</a:t>
            </a:r>
            <a:r>
              <a:rPr lang="en-US" sz="3600" kern="0" dirty="0" smtClean="0"/>
              <a:t> </a:t>
            </a:r>
            <a:r>
              <a:rPr lang="en-US" sz="3600" kern="0" dirty="0" err="1" smtClean="0"/>
              <a:t>số</a:t>
            </a:r>
            <a:r>
              <a:rPr lang="en-US" sz="3600" kern="0" dirty="0" smtClean="0"/>
              <a:t> </a:t>
            </a:r>
            <a:r>
              <a:rPr lang="en-US" sz="3600" kern="0" dirty="0" err="1" smtClean="0"/>
              <a:t>tiêu</a:t>
            </a:r>
            <a:r>
              <a:rPr lang="en-US" sz="3600" kern="0" dirty="0" smtClean="0"/>
              <a:t> </a:t>
            </a:r>
            <a:r>
              <a:rPr lang="en-US" sz="3600" kern="0" dirty="0" err="1" smtClean="0"/>
              <a:t>chí</a:t>
            </a:r>
            <a:r>
              <a:rPr lang="en-US" sz="3600" kern="0" dirty="0" smtClean="0"/>
              <a:t> </a:t>
            </a:r>
            <a:r>
              <a:rPr lang="en-US" sz="3600" kern="0" dirty="0" err="1" smtClean="0"/>
              <a:t>đánh</a:t>
            </a:r>
            <a:r>
              <a:rPr lang="en-US" sz="3600" kern="0" dirty="0" smtClean="0"/>
              <a:t> </a:t>
            </a:r>
            <a:r>
              <a:rPr lang="en-US" sz="3600" kern="0" dirty="0" err="1" smtClean="0"/>
              <a:t>giá</a:t>
            </a:r>
            <a:r>
              <a:rPr lang="en-US" sz="3600" kern="0" dirty="0" smtClean="0"/>
              <a:t> </a:t>
            </a:r>
            <a:r>
              <a:rPr lang="en-US" sz="3600" kern="0" dirty="0" err="1" smtClean="0"/>
              <a:t>VST</a:t>
            </a:r>
            <a:endParaRPr lang="en-US" sz="3600" kern="0" dirty="0"/>
          </a:p>
        </p:txBody>
      </p:sp>
    </p:spTree>
    <p:extLst>
      <p:ext uri="{BB962C8B-B14F-4D97-AF65-F5344CB8AC3E}">
        <p14:creationId xmlns:p14="http://schemas.microsoft.com/office/powerpoint/2010/main" val="2469071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rrowheads="1"/>
          </p:cNvSpPr>
          <p:nvPr/>
        </p:nvSpPr>
        <p:spPr bwMode="invGray">
          <a:xfrm>
            <a:off x="2587625" y="1824038"/>
            <a:ext cx="3910013" cy="4043362"/>
          </a:xfrm>
          <a:custGeom>
            <a:avLst/>
            <a:gdLst>
              <a:gd name="G0" fmla="+- 608 0 0"/>
              <a:gd name="G1" fmla="+- 21600 0 608"/>
              <a:gd name="G2" fmla="+- 21600 0 60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08" y="10800"/>
                </a:moveTo>
                <a:cubicBezTo>
                  <a:pt x="608" y="16429"/>
                  <a:pt x="5171" y="20992"/>
                  <a:pt x="10800" y="20992"/>
                </a:cubicBezTo>
                <a:cubicBezTo>
                  <a:pt x="16429" y="20992"/>
                  <a:pt x="20992" y="16429"/>
                  <a:pt x="20992" y="10800"/>
                </a:cubicBezTo>
                <a:cubicBezTo>
                  <a:pt x="20992" y="5171"/>
                  <a:pt x="16429" y="608"/>
                  <a:pt x="10800" y="608"/>
                </a:cubicBezTo>
                <a:cubicBezTo>
                  <a:pt x="5171" y="608"/>
                  <a:pt x="608" y="5171"/>
                  <a:pt x="608" y="10800"/>
                </a:cubicBezTo>
                <a:close/>
              </a:path>
            </a:pathLst>
          </a:custGeom>
          <a:solidFill>
            <a:srgbClr val="DDDDDD">
              <a:alpha val="6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15" name="Group 4"/>
          <p:cNvGrpSpPr>
            <a:grpSpLocks/>
          </p:cNvGrpSpPr>
          <p:nvPr/>
        </p:nvGrpSpPr>
        <p:grpSpPr bwMode="auto">
          <a:xfrm>
            <a:off x="2930525" y="2160588"/>
            <a:ext cx="3228975" cy="3351212"/>
            <a:chOff x="1632" y="1333"/>
            <a:chExt cx="2501" cy="2555"/>
          </a:xfrm>
        </p:grpSpPr>
        <p:sp>
          <p:nvSpPr>
            <p:cNvPr id="16" name="AutoShape 5"/>
            <p:cNvSpPr>
              <a:spLocks noChangeArrowheads="1"/>
            </p:cNvSpPr>
            <p:nvPr/>
          </p:nvSpPr>
          <p:spPr bwMode="gray">
            <a:xfrm flipV="1">
              <a:off x="1632" y="1392"/>
              <a:ext cx="2496" cy="249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DDDDD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637" y="1333"/>
              <a:ext cx="2496" cy="249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DDDDD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9" name="Group 7"/>
          <p:cNvGrpSpPr>
            <a:grpSpLocks/>
          </p:cNvGrpSpPr>
          <p:nvPr/>
        </p:nvGrpSpPr>
        <p:grpSpPr bwMode="auto">
          <a:xfrm>
            <a:off x="4003675" y="1371600"/>
            <a:ext cx="1096963" cy="1090613"/>
            <a:chOff x="480" y="1200"/>
            <a:chExt cx="1042" cy="1019"/>
          </a:xfrm>
        </p:grpSpPr>
        <p:grpSp>
          <p:nvGrpSpPr>
            <p:cNvPr id="20" name="Group 8"/>
            <p:cNvGrpSpPr>
              <a:grpSpLocks/>
            </p:cNvGrpSpPr>
            <p:nvPr/>
          </p:nvGrpSpPr>
          <p:grpSpPr bwMode="auto">
            <a:xfrm>
              <a:off x="480" y="1200"/>
              <a:ext cx="1042" cy="1019"/>
              <a:chOff x="480" y="1200"/>
              <a:chExt cx="1042" cy="1019"/>
            </a:xfrm>
          </p:grpSpPr>
          <p:pic>
            <p:nvPicPr>
              <p:cNvPr id="22" name="Picture 9"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3" name="Oval 10"/>
              <p:cNvSpPr>
                <a:spLocks noChangeArrowheads="1"/>
              </p:cNvSpPr>
              <p:nvPr/>
            </p:nvSpPr>
            <p:spPr bwMode="gray">
              <a:xfrm>
                <a:off x="480" y="1200"/>
                <a:ext cx="1035" cy="1019"/>
              </a:xfrm>
              <a:prstGeom prst="ellipse">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pic>
          <p:nvPicPr>
            <p:cNvPr id="21" name="Picture 11"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2925392"/>
            <a:ext cx="1851023" cy="1727744"/>
          </a:xfrm>
          <a:prstGeom prst="ellipse">
            <a:avLst/>
          </a:prstGeom>
          <a:ln>
            <a:noFill/>
          </a:ln>
          <a:effectLst>
            <a:softEdge rad="112500"/>
          </a:effectLst>
        </p:spPr>
      </p:pic>
      <p:sp>
        <p:nvSpPr>
          <p:cNvPr id="30" name="Text Box 12"/>
          <p:cNvSpPr txBox="1">
            <a:spLocks noChangeArrowheads="1"/>
          </p:cNvSpPr>
          <p:nvPr/>
        </p:nvSpPr>
        <p:spPr bwMode="white">
          <a:xfrm>
            <a:off x="3906044" y="1574290"/>
            <a:ext cx="126365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sz="3600" b="1" dirty="0">
                <a:solidFill>
                  <a:srgbClr val="F8F8F8"/>
                </a:solidFill>
                <a:latin typeface="Arial" panose="020B0604020202020204" pitchFamily="34" charset="0"/>
                <a:cs typeface="Arial" panose="020B0604020202020204" pitchFamily="34" charset="0"/>
              </a:rPr>
              <a:t>1</a:t>
            </a:r>
          </a:p>
        </p:txBody>
      </p:sp>
      <p:grpSp>
        <p:nvGrpSpPr>
          <p:cNvPr id="31" name="Group 13"/>
          <p:cNvGrpSpPr>
            <a:grpSpLocks/>
          </p:cNvGrpSpPr>
          <p:nvPr/>
        </p:nvGrpSpPr>
        <p:grpSpPr bwMode="auto">
          <a:xfrm>
            <a:off x="2148235" y="3342688"/>
            <a:ext cx="1096962" cy="1090612"/>
            <a:chOff x="480" y="1200"/>
            <a:chExt cx="1042" cy="1019"/>
          </a:xfrm>
        </p:grpSpPr>
        <p:grpSp>
          <p:nvGrpSpPr>
            <p:cNvPr id="32" name="Group 14"/>
            <p:cNvGrpSpPr>
              <a:grpSpLocks/>
            </p:cNvGrpSpPr>
            <p:nvPr/>
          </p:nvGrpSpPr>
          <p:grpSpPr bwMode="auto">
            <a:xfrm>
              <a:off x="480" y="1200"/>
              <a:ext cx="1042" cy="1019"/>
              <a:chOff x="480" y="1200"/>
              <a:chExt cx="1042" cy="1019"/>
            </a:xfrm>
          </p:grpSpPr>
          <p:pic>
            <p:nvPicPr>
              <p:cNvPr id="35" name="Picture 15"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16"/>
              <p:cNvSpPr>
                <a:spLocks noChangeArrowheads="1"/>
              </p:cNvSpPr>
              <p:nvPr/>
            </p:nvSpPr>
            <p:spPr bwMode="gray">
              <a:xfrm>
                <a:off x="480" y="1200"/>
                <a:ext cx="1035" cy="1019"/>
              </a:xfrm>
              <a:prstGeom prst="ellipse">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pic>
          <p:nvPicPr>
            <p:cNvPr id="33" name="Picture 1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19"/>
          <p:cNvGrpSpPr>
            <a:grpSpLocks/>
          </p:cNvGrpSpPr>
          <p:nvPr/>
        </p:nvGrpSpPr>
        <p:grpSpPr bwMode="auto">
          <a:xfrm>
            <a:off x="5871146" y="3274491"/>
            <a:ext cx="1096962" cy="1090613"/>
            <a:chOff x="480" y="1200"/>
            <a:chExt cx="1042" cy="1019"/>
          </a:xfrm>
        </p:grpSpPr>
        <p:grpSp>
          <p:nvGrpSpPr>
            <p:cNvPr id="38" name="Group 20"/>
            <p:cNvGrpSpPr>
              <a:grpSpLocks/>
            </p:cNvGrpSpPr>
            <p:nvPr/>
          </p:nvGrpSpPr>
          <p:grpSpPr bwMode="auto">
            <a:xfrm>
              <a:off x="480" y="1200"/>
              <a:ext cx="1042" cy="1019"/>
              <a:chOff x="480" y="1200"/>
              <a:chExt cx="1042" cy="1019"/>
            </a:xfrm>
          </p:grpSpPr>
          <p:pic>
            <p:nvPicPr>
              <p:cNvPr id="40" name="Picture 2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1" name="Oval 22"/>
              <p:cNvSpPr>
                <a:spLocks noChangeArrowheads="1"/>
              </p:cNvSpPr>
              <p:nvPr/>
            </p:nvSpPr>
            <p:spPr bwMode="gray">
              <a:xfrm>
                <a:off x="480" y="1200"/>
                <a:ext cx="1035" cy="1019"/>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pic>
          <p:nvPicPr>
            <p:cNvPr id="39" name="Picture 2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25"/>
          <p:cNvGrpSpPr>
            <a:grpSpLocks/>
          </p:cNvGrpSpPr>
          <p:nvPr/>
        </p:nvGrpSpPr>
        <p:grpSpPr bwMode="auto">
          <a:xfrm>
            <a:off x="4050928" y="5200874"/>
            <a:ext cx="1096963" cy="1090612"/>
            <a:chOff x="480" y="1200"/>
            <a:chExt cx="1042" cy="1019"/>
          </a:xfrm>
        </p:grpSpPr>
        <p:grpSp>
          <p:nvGrpSpPr>
            <p:cNvPr id="43" name="Group 26"/>
            <p:cNvGrpSpPr>
              <a:grpSpLocks/>
            </p:cNvGrpSpPr>
            <p:nvPr/>
          </p:nvGrpSpPr>
          <p:grpSpPr bwMode="auto">
            <a:xfrm>
              <a:off x="480" y="1200"/>
              <a:ext cx="1042" cy="1019"/>
              <a:chOff x="480" y="1200"/>
              <a:chExt cx="1042" cy="1019"/>
            </a:xfrm>
          </p:grpSpPr>
          <p:pic>
            <p:nvPicPr>
              <p:cNvPr id="45" name="Picture 27"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6" name="Oval 28"/>
              <p:cNvSpPr>
                <a:spLocks noChangeArrowheads="1"/>
              </p:cNvSpPr>
              <p:nvPr/>
            </p:nvSpPr>
            <p:spPr bwMode="gray">
              <a:xfrm>
                <a:off x="480" y="1200"/>
                <a:ext cx="1035" cy="1019"/>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pic>
          <p:nvPicPr>
            <p:cNvPr id="44" name="Picture 2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WordArt 32"/>
          <p:cNvSpPr>
            <a:spLocks noChangeArrowheads="1" noChangeShapeType="1" noTextEdit="1"/>
          </p:cNvSpPr>
          <p:nvPr/>
        </p:nvSpPr>
        <p:spPr bwMode="gray">
          <a:xfrm>
            <a:off x="3416300" y="2698750"/>
            <a:ext cx="2243138" cy="21050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583056"/>
              </a:avLst>
            </a:prstTxWarp>
          </a:bodyPr>
          <a:lstStyle/>
          <a:p>
            <a:pPr algn="ctr"/>
            <a:r>
              <a:rPr lang="en-US" b="1" kern="10" dirty="0" smtClean="0">
                <a:solidFill>
                  <a:srgbClr val="333333"/>
                </a:solidFill>
                <a:latin typeface="Arial" panose="020B0604020202020204" pitchFamily="34" charset="0"/>
                <a:cs typeface="Arial" panose="020B0604020202020204" pitchFamily="34" charset="0"/>
              </a:rPr>
              <a:t>Vệ </a:t>
            </a:r>
            <a:r>
              <a:rPr lang="en-US" b="1" kern="10" dirty="0" err="1" smtClean="0">
                <a:solidFill>
                  <a:srgbClr val="333333"/>
                </a:solidFill>
                <a:latin typeface="Arial" panose="020B0604020202020204" pitchFamily="34" charset="0"/>
                <a:cs typeface="Arial" panose="020B0604020202020204" pitchFamily="34" charset="0"/>
              </a:rPr>
              <a:t>sinh</a:t>
            </a:r>
            <a:r>
              <a:rPr lang="en-US" b="1" kern="10" dirty="0" smtClean="0">
                <a:solidFill>
                  <a:srgbClr val="333333"/>
                </a:solidFill>
                <a:latin typeface="Arial" panose="020B0604020202020204" pitchFamily="34" charset="0"/>
                <a:cs typeface="Arial" panose="020B0604020202020204" pitchFamily="34" charset="0"/>
              </a:rPr>
              <a:t> </a:t>
            </a:r>
            <a:r>
              <a:rPr lang="en-US" b="1" kern="10" dirty="0" err="1" smtClean="0">
                <a:solidFill>
                  <a:srgbClr val="333333"/>
                </a:solidFill>
                <a:latin typeface="Arial" panose="020B0604020202020204" pitchFamily="34" charset="0"/>
                <a:cs typeface="Arial" panose="020B0604020202020204" pitchFamily="34" charset="0"/>
              </a:rPr>
              <a:t>tay</a:t>
            </a:r>
            <a:endParaRPr lang="en-US" b="1" kern="10" dirty="0">
              <a:solidFill>
                <a:srgbClr val="333333"/>
              </a:solidFill>
              <a:latin typeface="Arial" panose="020B0604020202020204" pitchFamily="34" charset="0"/>
              <a:cs typeface="Arial" panose="020B0604020202020204" pitchFamily="34" charset="0"/>
            </a:endParaRPr>
          </a:p>
        </p:txBody>
      </p:sp>
      <p:sp>
        <p:nvSpPr>
          <p:cNvPr id="50" name="Text Box 12"/>
          <p:cNvSpPr txBox="1">
            <a:spLocks noChangeArrowheads="1"/>
          </p:cNvSpPr>
          <p:nvPr/>
        </p:nvSpPr>
        <p:spPr bwMode="white">
          <a:xfrm>
            <a:off x="5830541" y="3474335"/>
            <a:ext cx="126365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sz="3600" b="1" dirty="0" smtClean="0">
                <a:solidFill>
                  <a:srgbClr val="F8F8F8"/>
                </a:solidFill>
                <a:latin typeface="Arial" panose="020B0604020202020204" pitchFamily="34" charset="0"/>
                <a:cs typeface="Arial" panose="020B0604020202020204" pitchFamily="34" charset="0"/>
              </a:rPr>
              <a:t>2</a:t>
            </a:r>
            <a:endParaRPr lang="en-US" sz="3600" b="1" dirty="0">
              <a:solidFill>
                <a:srgbClr val="F8F8F8"/>
              </a:solidFill>
              <a:latin typeface="Arial" panose="020B0604020202020204" pitchFamily="34" charset="0"/>
              <a:cs typeface="Arial" panose="020B0604020202020204" pitchFamily="34" charset="0"/>
            </a:endParaRPr>
          </a:p>
        </p:txBody>
      </p:sp>
      <p:sp>
        <p:nvSpPr>
          <p:cNvPr id="51" name="Text Box 12"/>
          <p:cNvSpPr txBox="1">
            <a:spLocks noChangeArrowheads="1"/>
          </p:cNvSpPr>
          <p:nvPr/>
        </p:nvSpPr>
        <p:spPr bwMode="white">
          <a:xfrm>
            <a:off x="3961794" y="5423014"/>
            <a:ext cx="126365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sz="3600" b="1" dirty="0">
                <a:solidFill>
                  <a:srgbClr val="F8F8F8"/>
                </a:solidFill>
                <a:latin typeface="Arial" panose="020B0604020202020204" pitchFamily="34" charset="0"/>
                <a:cs typeface="Arial" panose="020B0604020202020204" pitchFamily="34" charset="0"/>
              </a:rPr>
              <a:t>3</a:t>
            </a:r>
          </a:p>
        </p:txBody>
      </p:sp>
      <p:sp>
        <p:nvSpPr>
          <p:cNvPr id="52" name="Text Box 12"/>
          <p:cNvSpPr txBox="1">
            <a:spLocks noChangeArrowheads="1"/>
          </p:cNvSpPr>
          <p:nvPr/>
        </p:nvSpPr>
        <p:spPr bwMode="white">
          <a:xfrm>
            <a:off x="2058965" y="3515096"/>
            <a:ext cx="126365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sz="3600" b="1" dirty="0" smtClean="0">
                <a:solidFill>
                  <a:srgbClr val="F8F8F8"/>
                </a:solidFill>
                <a:latin typeface="Arial" panose="020B0604020202020204" pitchFamily="34" charset="0"/>
                <a:cs typeface="Arial" panose="020B0604020202020204" pitchFamily="34" charset="0"/>
              </a:rPr>
              <a:t>4</a:t>
            </a:r>
            <a:endParaRPr lang="en-US" sz="3600" b="1" dirty="0">
              <a:solidFill>
                <a:srgbClr val="F8F8F8"/>
              </a:solidFill>
              <a:latin typeface="Arial" panose="020B0604020202020204" pitchFamily="34" charset="0"/>
              <a:cs typeface="Arial" panose="020B0604020202020204" pitchFamily="34" charset="0"/>
            </a:endParaRPr>
          </a:p>
        </p:txBody>
      </p:sp>
      <p:sp>
        <p:nvSpPr>
          <p:cNvPr id="53" name="Title 24"/>
          <p:cNvSpPr>
            <a:spLocks noGrp="1"/>
          </p:cNvSpPr>
          <p:nvPr>
            <p:ph type="title"/>
          </p:nvPr>
        </p:nvSpPr>
        <p:spPr>
          <a:xfrm>
            <a:off x="317376" y="274638"/>
            <a:ext cx="8503096" cy="868362"/>
          </a:xfrm>
        </p:spPr>
        <p:txBody>
          <a:bodyPr>
            <a:noAutofit/>
          </a:bodyPr>
          <a:lstStyle/>
          <a:p>
            <a:pPr algn="ctr"/>
            <a:r>
              <a:rPr lang="en-US" sz="3400" u="sng" dirty="0" smtClean="0">
                <a:latin typeface="Arial" panose="020B0604020202020204" pitchFamily="34" charset="0"/>
                <a:cs typeface="Arial" panose="020B0604020202020204" pitchFamily="34" charset="0"/>
              </a:rPr>
              <a:t>KẾT LUẬN</a:t>
            </a:r>
            <a:endParaRPr lang="en-US" sz="3400" dirty="0">
              <a:latin typeface="Arial" panose="020B0604020202020204" pitchFamily="34" charset="0"/>
              <a:cs typeface="Arial" panose="020B0604020202020204" pitchFamily="34" charset="0"/>
            </a:endParaRPr>
          </a:p>
        </p:txBody>
      </p:sp>
      <p:sp>
        <p:nvSpPr>
          <p:cNvPr id="54" name="Text Box 35"/>
          <p:cNvSpPr txBox="1">
            <a:spLocks noChangeArrowheads="1"/>
          </p:cNvSpPr>
          <p:nvPr/>
        </p:nvSpPr>
        <p:spPr bwMode="auto">
          <a:xfrm>
            <a:off x="5148064" y="1124744"/>
            <a:ext cx="3398441"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txBody>
          <a:bodyPr wrap="square">
            <a:spAutoFit/>
          </a:bodyPr>
          <a:lstStyle/>
          <a:p>
            <a:pPr algn="ctr">
              <a:spcBef>
                <a:spcPct val="50000"/>
              </a:spcBef>
            </a:pPr>
            <a:r>
              <a:rPr lang="en-US" sz="2000" b="1" dirty="0" smtClean="0">
                <a:latin typeface="Arial" panose="020B0604020202020204" pitchFamily="34" charset="0"/>
                <a:cs typeface="Arial" panose="020B0604020202020204" pitchFamily="34" charset="0"/>
              </a:rPr>
              <a:t>VST là biện pháp quan trọng nhất trong phòng ngừa KSNK</a:t>
            </a:r>
            <a:endParaRPr lang="en-US" sz="2000" b="1" dirty="0">
              <a:latin typeface="Arial" panose="020B0604020202020204" pitchFamily="34" charset="0"/>
              <a:cs typeface="Arial" panose="020B0604020202020204" pitchFamily="34" charset="0"/>
            </a:endParaRPr>
          </a:p>
        </p:txBody>
      </p:sp>
      <p:sp>
        <p:nvSpPr>
          <p:cNvPr id="55" name="Text Box 37"/>
          <p:cNvSpPr txBox="1">
            <a:spLocks noChangeArrowheads="1"/>
          </p:cNvSpPr>
          <p:nvPr/>
        </p:nvSpPr>
        <p:spPr bwMode="auto">
          <a:xfrm>
            <a:off x="6372200" y="4311501"/>
            <a:ext cx="2246312"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txBody>
          <a:bodyPr>
            <a:spAutoFit/>
          </a:bodyPr>
          <a:lstStyle/>
          <a:p>
            <a:pPr algn="ctr">
              <a:spcBef>
                <a:spcPct val="50000"/>
              </a:spcBef>
            </a:pPr>
            <a:r>
              <a:rPr lang="en-US" sz="2000" b="1" dirty="0" smtClean="0">
                <a:latin typeface="Arial" panose="020B0604020202020204" pitchFamily="34" charset="0"/>
                <a:cs typeface="Arial" panose="020B0604020202020204" pitchFamily="34" charset="0"/>
              </a:rPr>
              <a:t>Cần tuân thủ đúng 5 thời điểm VST</a:t>
            </a:r>
            <a:endParaRPr lang="en-US" sz="2000" b="1" dirty="0">
              <a:latin typeface="Arial" panose="020B0604020202020204" pitchFamily="34" charset="0"/>
              <a:cs typeface="Arial" panose="020B0604020202020204" pitchFamily="34" charset="0"/>
            </a:endParaRPr>
          </a:p>
        </p:txBody>
      </p:sp>
      <p:sp>
        <p:nvSpPr>
          <p:cNvPr id="56" name="Text Box 36"/>
          <p:cNvSpPr txBox="1">
            <a:spLocks noChangeArrowheads="1"/>
          </p:cNvSpPr>
          <p:nvPr/>
        </p:nvSpPr>
        <p:spPr bwMode="auto">
          <a:xfrm>
            <a:off x="1533599" y="5817458"/>
            <a:ext cx="2246313"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txBody>
          <a:bodyPr>
            <a:spAutoFit/>
          </a:bodyPr>
          <a:lstStyle/>
          <a:p>
            <a:pPr algn="ctr">
              <a:spcBef>
                <a:spcPct val="50000"/>
              </a:spcBef>
            </a:pPr>
            <a:r>
              <a:rPr lang="en-US" sz="2000" b="1" dirty="0" smtClean="0">
                <a:latin typeface="Arial" panose="020B0604020202020204" pitchFamily="34" charset="0"/>
                <a:cs typeface="Arial" panose="020B0604020202020204" pitchFamily="34" charset="0"/>
              </a:rPr>
              <a:t>Thực hiện đủ các bước VST</a:t>
            </a:r>
            <a:endParaRPr lang="en-US" sz="2000" b="1" dirty="0">
              <a:latin typeface="Arial" panose="020B0604020202020204" pitchFamily="34" charset="0"/>
              <a:cs typeface="Arial" panose="020B0604020202020204" pitchFamily="34" charset="0"/>
            </a:endParaRPr>
          </a:p>
        </p:txBody>
      </p:sp>
      <p:sp>
        <p:nvSpPr>
          <p:cNvPr id="57" name="Text Box 34"/>
          <p:cNvSpPr txBox="1">
            <a:spLocks noChangeArrowheads="1"/>
          </p:cNvSpPr>
          <p:nvPr/>
        </p:nvSpPr>
        <p:spPr bwMode="auto">
          <a:xfrm>
            <a:off x="35496" y="2557353"/>
            <a:ext cx="2476822" cy="132343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alpha val="50000"/>
                    </a:schemeClr>
                  </a:outerShdw>
                </a:effectLst>
              </a14:hiddenEffects>
            </a:ext>
          </a:extLst>
        </p:spPr>
        <p:txBody>
          <a:bodyPr wrap="square">
            <a:spAutoFit/>
          </a:bodyPr>
          <a:lstStyle/>
          <a:p>
            <a:pPr algn="ctr">
              <a:spcBef>
                <a:spcPct val="50000"/>
              </a:spcBef>
            </a:pPr>
            <a:r>
              <a:rPr lang="en-US" sz="2000" b="1" dirty="0" smtClean="0">
                <a:latin typeface="Arial" panose="020B0604020202020204" pitchFamily="34" charset="0"/>
                <a:cs typeface="Arial" panose="020B0604020202020204" pitchFamily="34" charset="0"/>
              </a:rPr>
              <a:t>Tăng cường </a:t>
            </a:r>
            <a:r>
              <a:rPr lang="en-US" sz="2000" b="1" dirty="0" err="1" smtClean="0">
                <a:latin typeface="Arial" panose="020B0604020202020204" pitchFamily="34" charset="0"/>
                <a:cs typeface="Arial" panose="020B0604020202020204" pitchFamily="34" charset="0"/>
              </a:rPr>
              <a:t>thực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hiện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VST</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bằng</a:t>
            </a:r>
            <a:r>
              <a:rPr lang="en-US" sz="2000" b="1" dirty="0" smtClean="0">
                <a:latin typeface="Arial" panose="020B0604020202020204" pitchFamily="34" charset="0"/>
                <a:cs typeface="Arial" panose="020B0604020202020204" pitchFamily="34" charset="0"/>
              </a:rPr>
              <a:t> dung </a:t>
            </a:r>
            <a:r>
              <a:rPr lang="en-US" sz="2000" b="1" dirty="0" err="1" smtClean="0">
                <a:latin typeface="Arial" panose="020B0604020202020204" pitchFamily="34" charset="0"/>
                <a:cs typeface="Arial" panose="020B0604020202020204" pitchFamily="34" charset="0"/>
              </a:rPr>
              <a:t>dịch</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VST</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chứa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cồn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7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randombar(horizontal)">
                                      <p:cBhvr>
                                        <p:cTn id="24" dur="500"/>
                                        <p:tgtEl>
                                          <p:spTgt spid="50"/>
                                        </p:tgtEl>
                                      </p:cBhvr>
                                    </p:animEffect>
                                  </p:childTnLst>
                                </p:cTn>
                              </p:par>
                              <p:par>
                                <p:cTn id="25" presetID="14" presetClass="entr" presetSubtype="1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1000"/>
                                        <p:tgtEl>
                                          <p:spTgt spid="51"/>
                                        </p:tgtEl>
                                      </p:cBhvr>
                                    </p:animEffect>
                                    <p:anim calcmode="lin" valueType="num">
                                      <p:cBhvr>
                                        <p:cTn id="41" dur="1000" fill="hold"/>
                                        <p:tgtEl>
                                          <p:spTgt spid="51"/>
                                        </p:tgtEl>
                                        <p:attrNameLst>
                                          <p:attrName>ppt_x</p:attrName>
                                        </p:attrNameLst>
                                      </p:cBhvr>
                                      <p:tavLst>
                                        <p:tav tm="0">
                                          <p:val>
                                            <p:strVal val="#ppt_x"/>
                                          </p:val>
                                        </p:tav>
                                        <p:tav tm="100000">
                                          <p:val>
                                            <p:strVal val="#ppt_x"/>
                                          </p:val>
                                        </p:tav>
                                      </p:tavLst>
                                    </p:anim>
                                    <p:anim calcmode="lin" valueType="num">
                                      <p:cBhvr>
                                        <p:cTn id="42" dur="1000" fill="hold"/>
                                        <p:tgtEl>
                                          <p:spTgt spid="5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heel(1)">
                                      <p:cBhvr>
                                        <p:cTn id="52" dur="2000"/>
                                        <p:tgtEl>
                                          <p:spTgt spid="57"/>
                                        </p:tgtEl>
                                      </p:cBhvr>
                                    </p:animEffect>
                                  </p:childTnLst>
                                </p:cTn>
                              </p:par>
                              <p:par>
                                <p:cTn id="53" presetID="21" presetClass="entr" presetSubtype="1"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heel(1)">
                                      <p:cBhvr>
                                        <p:cTn id="55" dur="2000"/>
                                        <p:tgtEl>
                                          <p:spTgt spid="3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heel(1)">
                                      <p:cBhvr>
                                        <p:cTn id="58"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0" grpId="0"/>
      <p:bldP spid="51" grpId="0"/>
      <p:bldP spid="52" grpId="0"/>
      <p:bldP spid="54" grpId="0"/>
      <p:bldP spid="55" grpId="0"/>
      <p:bldP spid="56"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19199" y="2922247"/>
            <a:ext cx="6705600" cy="1295400"/>
          </a:xfrm>
        </p:spPr>
        <p:txBody>
          <a:bodyPr>
            <a:noAutofit/>
            <a:scene3d>
              <a:camera prst="perspectiveAbove"/>
              <a:lightRig rig="threePt" dir="t"/>
            </a:scene3d>
            <a:sp3d extrusionH="57150">
              <a:bevelT w="38100" h="38100"/>
            </a:sp3d>
          </a:bodyPr>
          <a:lstStyle/>
          <a:p>
            <a:r>
              <a:rPr sz="8000" dirty="0" smtClean="0">
                <a:gradFill flip="none" rotWithShape="1">
                  <a:gsLst>
                    <a:gs pos="0">
                      <a:schemeClr val="tx2">
                        <a:lumMod val="75000"/>
                      </a:schemeClr>
                    </a:gs>
                    <a:gs pos="52000">
                      <a:schemeClr val="tx2">
                        <a:lumMod val="60000"/>
                        <a:lumOff val="40000"/>
                      </a:schemeClr>
                    </a:gs>
                    <a:gs pos="66000">
                      <a:schemeClr val="accent5"/>
                    </a:gs>
                  </a:gsLst>
                  <a:lin ang="0" scaled="1"/>
                  <a:tileRect/>
                </a:gradFill>
                <a:effectLst>
                  <a:outerShdw blurRad="60007" dist="310007" dir="7680000" sy="30000" kx="1300200" algn="ctr" rotWithShape="0">
                    <a:prstClr val="black">
                      <a:alpha val="32000"/>
                    </a:prstClr>
                  </a:outerShdw>
                </a:effectLst>
              </a:rPr>
              <a:t>Thank You!</a:t>
            </a:r>
          </a:p>
        </p:txBody>
      </p:sp>
      <p:sp>
        <p:nvSpPr>
          <p:cNvPr id="5" name="WordArt 230"/>
          <p:cNvSpPr>
            <a:spLocks noChangeArrowheads="1" noChangeShapeType="1" noTextEdit="1"/>
          </p:cNvSpPr>
          <p:nvPr/>
        </p:nvSpPr>
        <p:spPr bwMode="gray">
          <a:xfrm>
            <a:off x="-1116632" y="1844824"/>
            <a:ext cx="11593288" cy="5148261"/>
          </a:xfrm>
          <a:prstGeom prst="rect">
            <a:avLst/>
          </a:prstGeom>
        </p:spPr>
        <p:txBody>
          <a:bodyPr spcFirstLastPara="1" wrap="none" fromWordArt="1">
            <a:prstTxWarp prst="textArchUp">
              <a:avLst>
                <a:gd name="adj" fmla="val 13163295"/>
              </a:avLst>
            </a:prstTxWarp>
          </a:bodyPr>
          <a:lstStyle/>
          <a:p>
            <a:pPr algn="ctr" fontAlgn="auto">
              <a:spcBef>
                <a:spcPts val="0"/>
              </a:spcBef>
              <a:spcAft>
                <a:spcPts val="0"/>
              </a:spcAft>
              <a:defRPr/>
            </a:pPr>
            <a:r>
              <a:rPr lang="en-US" sz="4000" b="1" kern="10"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Vệ sinh tay là biện pháp phòng ngừa quan trọng nhất</a:t>
            </a:r>
            <a:endParaRPr lang="en-US" sz="4000" b="1" kern="1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4139121"/>
            <a:ext cx="2143125" cy="2143125"/>
          </a:xfrm>
          <a:prstGeom prst="ellipse">
            <a:avLst/>
          </a:prstGeom>
          <a:ln>
            <a:noFill/>
          </a:ln>
          <a:effectLst>
            <a:softEdge rad="112500"/>
          </a:effectLst>
        </p:spPr>
      </p:pic>
    </p:spTree>
    <p:extLst>
      <p:ext uri="{BB962C8B-B14F-4D97-AF65-F5344CB8AC3E}">
        <p14:creationId xmlns:p14="http://schemas.microsoft.com/office/powerpoint/2010/main" val="11710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295400"/>
            <a:ext cx="8953376" cy="4493538"/>
          </a:xfrm>
          <a:prstGeom prst="rect">
            <a:avLst/>
          </a:prstGeom>
        </p:spPr>
        <p:txBody>
          <a:bodyPr wrap="square">
            <a:spAutoFit/>
          </a:bodyPr>
          <a:lstStyle/>
          <a:p>
            <a:pPr>
              <a:defRPr/>
            </a:pPr>
            <a:r>
              <a:rPr lang="en-US" sz="2600" dirty="0" err="1">
                <a:solidFill>
                  <a:srgbClr val="002060"/>
                </a:solidFill>
                <a:latin typeface="Arial" pitchFamily="34" charset="0"/>
                <a:cs typeface="Arial" pitchFamily="34" charset="0"/>
              </a:rPr>
              <a:t>Suốt</a:t>
            </a:r>
            <a:r>
              <a:rPr lang="en-US" sz="2600" dirty="0">
                <a:solidFill>
                  <a:srgbClr val="002060"/>
                </a:solidFill>
                <a:latin typeface="Arial" pitchFamily="34" charset="0"/>
                <a:cs typeface="Arial" pitchFamily="34" charset="0"/>
              </a:rPr>
              <a:t> </a:t>
            </a:r>
            <a:r>
              <a:rPr lang="en-US" sz="2600" dirty="0" smtClean="0">
                <a:solidFill>
                  <a:srgbClr val="002060"/>
                </a:solidFill>
                <a:latin typeface="Arial" pitchFamily="34" charset="0"/>
                <a:cs typeface="Arial" pitchFamily="34" charset="0"/>
              </a:rPr>
              <a:t>170 </a:t>
            </a:r>
            <a:r>
              <a:rPr lang="en-US" sz="2600" dirty="0" err="1" smtClean="0">
                <a:solidFill>
                  <a:srgbClr val="002060"/>
                </a:solidFill>
                <a:latin typeface="Arial" pitchFamily="34" charset="0"/>
                <a:cs typeface="Arial" pitchFamily="34" charset="0"/>
              </a:rPr>
              <a:t>năm</a:t>
            </a:r>
            <a:r>
              <a:rPr lang="en-US" sz="2600" dirty="0" smtClean="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nhiều</a:t>
            </a:r>
            <a:r>
              <a:rPr lang="en-US" sz="2600" dirty="0" smtClean="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nghiên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cứu</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lớn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cho</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thấy</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tỷ</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lệ</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bác</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sĩ</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rửa</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tay</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đã</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thay</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đổi</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rất</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nhiều</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Thời</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gian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đầu</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chỉ</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có</a:t>
            </a:r>
            <a:r>
              <a:rPr lang="en-US" sz="2600" dirty="0">
                <a:solidFill>
                  <a:srgbClr val="002060"/>
                </a:solidFill>
                <a:latin typeface="Arial" pitchFamily="34" charset="0"/>
                <a:cs typeface="Arial" pitchFamily="34" charset="0"/>
              </a:rPr>
              <a:t> 26% NVYT </a:t>
            </a:r>
            <a:r>
              <a:rPr lang="en-US" sz="2600" dirty="0" err="1">
                <a:solidFill>
                  <a:srgbClr val="002060"/>
                </a:solidFill>
                <a:latin typeface="Arial" pitchFamily="34" charset="0"/>
                <a:cs typeface="Arial" pitchFamily="34" charset="0"/>
              </a:rPr>
              <a:t>trong</a:t>
            </a:r>
            <a:r>
              <a:rPr lang="en-US" sz="2600" dirty="0">
                <a:solidFill>
                  <a:srgbClr val="002060"/>
                </a:solidFill>
                <a:latin typeface="Arial" pitchFamily="34" charset="0"/>
                <a:cs typeface="Arial" pitchFamily="34" charset="0"/>
              </a:rPr>
              <a:t> ICU </a:t>
            </a:r>
            <a:r>
              <a:rPr lang="en-US" sz="2600" dirty="0" err="1">
                <a:solidFill>
                  <a:srgbClr val="002060"/>
                </a:solidFill>
                <a:latin typeface="Arial" pitchFamily="34" charset="0"/>
                <a:cs typeface="Arial" pitchFamily="34" charset="0"/>
              </a:rPr>
              <a:t>rửa</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tay</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và</a:t>
            </a:r>
            <a:r>
              <a:rPr lang="en-US" sz="2600" dirty="0">
                <a:solidFill>
                  <a:srgbClr val="002060"/>
                </a:solidFill>
                <a:latin typeface="Arial" pitchFamily="34" charset="0"/>
                <a:cs typeface="Arial" pitchFamily="34" charset="0"/>
              </a:rPr>
              <a:t> ở </a:t>
            </a:r>
            <a:r>
              <a:rPr lang="en-US" sz="2600" dirty="0" err="1">
                <a:solidFill>
                  <a:srgbClr val="002060"/>
                </a:solidFill>
                <a:latin typeface="Arial" pitchFamily="34" charset="0"/>
                <a:cs typeface="Arial" pitchFamily="34" charset="0"/>
              </a:rPr>
              <a:t>các</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khoa</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khác</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là</a:t>
            </a:r>
            <a:r>
              <a:rPr lang="en-US" sz="2600" dirty="0">
                <a:solidFill>
                  <a:srgbClr val="002060"/>
                </a:solidFill>
                <a:latin typeface="Arial" pitchFamily="34" charset="0"/>
                <a:cs typeface="Arial" pitchFamily="34" charset="0"/>
              </a:rPr>
              <a:t> 36</a:t>
            </a:r>
            <a:r>
              <a:rPr lang="en-US" sz="2600" dirty="0" smtClean="0">
                <a:solidFill>
                  <a:srgbClr val="002060"/>
                </a:solidFill>
                <a:latin typeface="Arial" pitchFamily="34" charset="0"/>
                <a:cs typeface="Arial" pitchFamily="34" charset="0"/>
              </a:rPr>
              <a:t>%,</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tỷ</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lệ</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này</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đã</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tăng</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lên</a:t>
            </a:r>
            <a:r>
              <a:rPr lang="en-US" sz="2600" dirty="0">
                <a:solidFill>
                  <a:srgbClr val="002060"/>
                </a:solidFill>
                <a:latin typeface="Arial" pitchFamily="34" charset="0"/>
                <a:cs typeface="Arial" pitchFamily="34" charset="0"/>
              </a:rPr>
              <a:t> 50%. </a:t>
            </a:r>
          </a:p>
          <a:p>
            <a:pPr>
              <a:defRPr/>
            </a:pPr>
            <a:r>
              <a:rPr lang="en-US" sz="2600" dirty="0" err="1">
                <a:solidFill>
                  <a:srgbClr val="002060"/>
                </a:solidFill>
                <a:latin typeface="Arial" pitchFamily="34" charset="0"/>
                <a:cs typeface="Arial" pitchFamily="34" charset="0"/>
              </a:rPr>
              <a:t>Kết</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quả</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một</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nghiên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cứu</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chỉ</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ra</a:t>
            </a:r>
            <a:r>
              <a:rPr lang="en-US" sz="2600" dirty="0">
                <a:solidFill>
                  <a:srgbClr val="002060"/>
                </a:solidFill>
                <a:latin typeface="Arial" pitchFamily="34" charset="0"/>
                <a:cs typeface="Arial" pitchFamily="34" charset="0"/>
              </a:rPr>
              <a:t> NVYT </a:t>
            </a:r>
            <a:r>
              <a:rPr lang="en-US" sz="2600" dirty="0" err="1">
                <a:solidFill>
                  <a:srgbClr val="002060"/>
                </a:solidFill>
                <a:latin typeface="Arial" pitchFamily="34" charset="0"/>
                <a:cs typeface="Arial" pitchFamily="34" charset="0"/>
              </a:rPr>
              <a:t>không</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có</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thói</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quen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rửa</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tay</a:t>
            </a:r>
            <a:r>
              <a:rPr lang="en-US" sz="2600" dirty="0">
                <a:solidFill>
                  <a:srgbClr val="002060"/>
                </a:solidFill>
                <a:latin typeface="Arial" pitchFamily="34" charset="0"/>
                <a:cs typeface="Arial" pitchFamily="34" charset="0"/>
              </a:rPr>
              <a:t> ở </a:t>
            </a:r>
            <a:r>
              <a:rPr lang="en-US" sz="2600" dirty="0" err="1">
                <a:solidFill>
                  <a:srgbClr val="002060"/>
                </a:solidFill>
                <a:latin typeface="Arial" pitchFamily="34" charset="0"/>
                <a:cs typeface="Arial" pitchFamily="34" charset="0"/>
              </a:rPr>
              <a:t>bệnh</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viện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đã</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giết</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chết</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khoảng</a:t>
            </a:r>
            <a:r>
              <a:rPr lang="en-US" sz="2600" dirty="0">
                <a:solidFill>
                  <a:srgbClr val="002060"/>
                </a:solidFill>
                <a:latin typeface="Arial" pitchFamily="34" charset="0"/>
                <a:cs typeface="Arial" pitchFamily="34" charset="0"/>
              </a:rPr>
              <a:t> 100.000 </a:t>
            </a:r>
            <a:r>
              <a:rPr lang="en-US" sz="2600" dirty="0" err="1">
                <a:solidFill>
                  <a:srgbClr val="002060"/>
                </a:solidFill>
                <a:latin typeface="Arial" pitchFamily="34" charset="0"/>
                <a:cs typeface="Arial" pitchFamily="34" charset="0"/>
              </a:rPr>
              <a:t>người</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Mỹ</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mỗi</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năm</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và</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gây</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bệnh</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nhiễm</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trùng</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cho</a:t>
            </a:r>
            <a:r>
              <a:rPr lang="en-US" sz="2600" dirty="0">
                <a:solidFill>
                  <a:srgbClr val="002060"/>
                </a:solidFill>
                <a:latin typeface="Arial" pitchFamily="34" charset="0"/>
                <a:cs typeface="Arial" pitchFamily="34" charset="0"/>
              </a:rPr>
              <a:t> 1.700.000 </a:t>
            </a:r>
            <a:r>
              <a:rPr lang="en-US" sz="2600" dirty="0" err="1">
                <a:solidFill>
                  <a:srgbClr val="002060"/>
                </a:solidFill>
                <a:latin typeface="Arial" pitchFamily="34" charset="0"/>
                <a:cs typeface="Arial" pitchFamily="34" charset="0"/>
              </a:rPr>
              <a:t>người</a:t>
            </a:r>
            <a:r>
              <a:rPr lang="en-US" sz="2600" dirty="0">
                <a:solidFill>
                  <a:srgbClr val="002060"/>
                </a:solidFill>
                <a:latin typeface="Arial" pitchFamily="34" charset="0"/>
                <a:cs typeface="Arial" pitchFamily="34" charset="0"/>
              </a:rPr>
              <a:t>.</a:t>
            </a:r>
          </a:p>
          <a:p>
            <a:pPr>
              <a:defRPr/>
            </a:pPr>
            <a:r>
              <a:rPr lang="en-US" sz="2600" dirty="0" err="1">
                <a:solidFill>
                  <a:srgbClr val="002060"/>
                </a:solidFill>
                <a:latin typeface="Arial" pitchFamily="34" charset="0"/>
                <a:cs typeface="Arial" pitchFamily="34" charset="0"/>
              </a:rPr>
              <a:t>Hiện</a:t>
            </a:r>
            <a:r>
              <a:rPr lang="en-US" sz="2600" dirty="0">
                <a:solidFill>
                  <a:srgbClr val="002060"/>
                </a:solidFill>
                <a:latin typeface="Arial" pitchFamily="34" charset="0"/>
                <a:cs typeface="Arial" pitchFamily="34" charset="0"/>
              </a:rPr>
              <a:t> nay </a:t>
            </a:r>
            <a:r>
              <a:rPr lang="en-US" sz="2600" dirty="0" err="1">
                <a:solidFill>
                  <a:srgbClr val="002060"/>
                </a:solidFill>
                <a:latin typeface="Arial" pitchFamily="34" charset="0"/>
                <a:cs typeface="Arial" pitchFamily="34" charset="0"/>
              </a:rPr>
              <a:t>vẫn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còn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nhiều</a:t>
            </a:r>
            <a:r>
              <a:rPr lang="en-US" sz="2600" dirty="0">
                <a:solidFill>
                  <a:srgbClr val="002060"/>
                </a:solidFill>
                <a:latin typeface="Arial" pitchFamily="34" charset="0"/>
                <a:cs typeface="Arial" pitchFamily="34" charset="0"/>
              </a:rPr>
              <a:t> NVYT </a:t>
            </a:r>
            <a:r>
              <a:rPr lang="en-US" sz="2600" dirty="0" err="1">
                <a:solidFill>
                  <a:srgbClr val="002060"/>
                </a:solidFill>
                <a:latin typeface="Arial" pitchFamily="34" charset="0"/>
                <a:cs typeface="Arial" pitchFamily="34" charset="0"/>
              </a:rPr>
              <a:t>chưa</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thực</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hành</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rửa</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tay</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đúng</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họ</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biện</a:t>
            </a:r>
            <a:r>
              <a:rPr lang="en-US" sz="2600" dirty="0">
                <a:solidFill>
                  <a:srgbClr val="002060"/>
                </a:solidFill>
                <a:latin typeface="Arial" pitchFamily="34" charset="0"/>
                <a:cs typeface="Arial" pitchFamily="34" charset="0"/>
              </a:rPr>
              <a:t> minh </a:t>
            </a:r>
            <a:r>
              <a:rPr lang="en-US" sz="2600" dirty="0" err="1">
                <a:solidFill>
                  <a:srgbClr val="002060"/>
                </a:solidFill>
                <a:latin typeface="Arial" pitchFamily="34" charset="0"/>
                <a:cs typeface="Arial" pitchFamily="34" charset="0"/>
              </a:rPr>
              <a:t>nhiều</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lý</a:t>
            </a:r>
            <a:r>
              <a:rPr lang="en-US" sz="2600" dirty="0">
                <a:solidFill>
                  <a:srgbClr val="002060"/>
                </a:solidFill>
                <a:latin typeface="Arial" pitchFamily="34" charset="0"/>
                <a:cs typeface="Arial" pitchFamily="34" charset="0"/>
              </a:rPr>
              <a:t> do </a:t>
            </a:r>
            <a:r>
              <a:rPr lang="en-US" sz="2600" dirty="0" err="1">
                <a:solidFill>
                  <a:srgbClr val="002060"/>
                </a:solidFill>
                <a:latin typeface="Arial" pitchFamily="34" charset="0"/>
                <a:cs typeface="Arial" pitchFamily="34" charset="0"/>
              </a:rPr>
              <a:t>để</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không</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rửa</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tay</a:t>
            </a:r>
            <a:r>
              <a:rPr lang="en-US" sz="2600" dirty="0">
                <a:solidFill>
                  <a:srgbClr val="002060"/>
                </a:solidFill>
                <a:latin typeface="Arial" pitchFamily="34" charset="0"/>
                <a:cs typeface="Arial" pitchFamily="34" charset="0"/>
              </a:rPr>
              <a:t>.  </a:t>
            </a:r>
          </a:p>
          <a:p>
            <a:pPr>
              <a:defRPr/>
            </a:pPr>
            <a:r>
              <a:rPr lang="en-US" sz="2600" dirty="0" err="1">
                <a:solidFill>
                  <a:srgbClr val="002060"/>
                </a:solidFill>
                <a:latin typeface="Arial" pitchFamily="34" charset="0"/>
                <a:cs typeface="Arial" pitchFamily="34" charset="0"/>
              </a:rPr>
              <a:t>Sau</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hơn</a:t>
            </a:r>
            <a:r>
              <a:rPr lang="en-US" sz="2600" dirty="0">
                <a:solidFill>
                  <a:srgbClr val="002060"/>
                </a:solidFill>
                <a:latin typeface="Arial" pitchFamily="34" charset="0"/>
                <a:cs typeface="Arial" pitchFamily="34" charset="0"/>
              </a:rPr>
              <a:t> 170 </a:t>
            </a:r>
            <a:r>
              <a:rPr lang="en-US" sz="2600" dirty="0" err="1">
                <a:solidFill>
                  <a:srgbClr val="002060"/>
                </a:solidFill>
                <a:latin typeface="Arial" pitchFamily="34" charset="0"/>
                <a:cs typeface="Arial" pitchFamily="34" charset="0"/>
              </a:rPr>
              <a:t>năm</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rửa</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tay</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để</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cho</a:t>
            </a:r>
            <a:r>
              <a:rPr lang="en-US" sz="2600" dirty="0">
                <a:solidFill>
                  <a:srgbClr val="002060"/>
                </a:solidFill>
                <a:latin typeface="Arial" pitchFamily="34" charset="0"/>
                <a:cs typeface="Arial" pitchFamily="34" charset="0"/>
              </a:rPr>
              <a:t> n</a:t>
            </a:r>
            <a:r>
              <a:rPr lang="vi-VN" sz="2600" dirty="0">
                <a:solidFill>
                  <a:srgbClr val="002060"/>
                </a:solidFill>
                <a:latin typeface="Arial" pitchFamily="34" charset="0"/>
                <a:cs typeface="Arial" pitchFamily="34" charset="0"/>
              </a:rPr>
              <a:t>gười bệnh</a:t>
            </a:r>
            <a:r>
              <a:rPr lang="en-US" sz="2600" dirty="0">
                <a:solidFill>
                  <a:srgbClr val="002060"/>
                </a:solidFill>
                <a:latin typeface="Arial" pitchFamily="34" charset="0"/>
                <a:cs typeface="Arial" pitchFamily="34" charset="0"/>
              </a:rPr>
              <a:t> </a:t>
            </a:r>
            <a:r>
              <a:rPr lang="en-US" sz="2600" dirty="0" err="1" smtClean="0">
                <a:solidFill>
                  <a:srgbClr val="002060"/>
                </a:solidFill>
                <a:latin typeface="Arial" pitchFamily="34" charset="0"/>
                <a:cs typeface="Arial" pitchFamily="34" charset="0"/>
              </a:rPr>
              <a:t>vẫn</a:t>
            </a:r>
            <a:r>
              <a:rPr lang="en-US" sz="2600" dirty="0" smtClean="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là</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một</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vấn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nạn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nhức</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nhối</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của</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ngành</a:t>
            </a:r>
            <a:r>
              <a:rPr lang="en-US" sz="2600" dirty="0">
                <a:solidFill>
                  <a:srgbClr val="002060"/>
                </a:solidFill>
                <a:latin typeface="Arial" pitchFamily="34" charset="0"/>
                <a:cs typeface="Arial" pitchFamily="34" charset="0"/>
              </a:rPr>
              <a:t> y </a:t>
            </a:r>
            <a:r>
              <a:rPr lang="en-US" sz="2600" dirty="0" err="1">
                <a:solidFill>
                  <a:srgbClr val="002060"/>
                </a:solidFill>
                <a:latin typeface="Arial" pitchFamily="34" charset="0"/>
                <a:cs typeface="Arial" pitchFamily="34" charset="0"/>
              </a:rPr>
              <a:t>toàn</a:t>
            </a:r>
            <a:r>
              <a:rPr lang="en-US" sz="2600" dirty="0">
                <a:solidFill>
                  <a:srgbClr val="002060"/>
                </a:solidFill>
                <a:latin typeface="Arial" pitchFamily="34" charset="0"/>
                <a:cs typeface="Arial" pitchFamily="34" charset="0"/>
              </a:rPr>
              <a:t> </a:t>
            </a:r>
            <a:r>
              <a:rPr lang="en-US" sz="2600" dirty="0" err="1">
                <a:solidFill>
                  <a:srgbClr val="002060"/>
                </a:solidFill>
                <a:latin typeface="Arial" pitchFamily="34" charset="0"/>
                <a:cs typeface="Arial" pitchFamily="34" charset="0"/>
              </a:rPr>
              <a:t>cầu</a:t>
            </a:r>
            <a:endParaRPr lang="en-US" sz="2600" dirty="0">
              <a:solidFill>
                <a:srgbClr val="002060"/>
              </a:solidFill>
              <a:latin typeface="Arial" pitchFamily="34" charset="0"/>
              <a:cs typeface="Arial" pitchFamily="34" charset="0"/>
            </a:endParaRPr>
          </a:p>
        </p:txBody>
      </p:sp>
      <p:sp>
        <p:nvSpPr>
          <p:cNvPr id="4" name="Rectangle 2"/>
          <p:cNvSpPr txBox="1">
            <a:spLocks noChangeArrowheads="1"/>
          </p:cNvSpPr>
          <p:nvPr/>
        </p:nvSpPr>
        <p:spPr>
          <a:xfrm>
            <a:off x="179512" y="152400"/>
            <a:ext cx="8964488" cy="1143000"/>
          </a:xfrm>
          <a:prstGeom prst="rect">
            <a:avLst/>
          </a:prstGeom>
          <a:noFill/>
        </p:spPr>
        <p:txBody>
          <a:bodyPr lIns="85339" tIns="42669" rIns="85339" bIns="42669"/>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lnSpc>
                <a:spcPct val="80000"/>
              </a:lnSpc>
              <a:spcAft>
                <a:spcPts val="0"/>
              </a:spcAft>
              <a:defRPr/>
            </a:pPr>
            <a:endParaRPr lang="en-US" sz="4400" b="1" dirty="0" smtClean="0">
              <a:ln w="1905"/>
              <a:solidFill>
                <a:schemeClr val="tx2">
                  <a:lumMod val="60000"/>
                  <a:lumOff val="40000"/>
                </a:schemeClr>
              </a:solidFill>
              <a:effectLst>
                <a:innerShdw blurRad="69850" dist="43180" dir="5400000">
                  <a:srgbClr val="000000">
                    <a:alpha val="65000"/>
                  </a:srgbClr>
                </a:innerShdw>
              </a:effectLst>
              <a:latin typeface="Arial" pitchFamily="34" charset="0"/>
              <a:cs typeface="Arial" pitchFamily="34" charset="0"/>
            </a:endParaRPr>
          </a:p>
          <a:p>
            <a:pPr algn="ctr" fontAlgn="auto">
              <a:lnSpc>
                <a:spcPct val="80000"/>
              </a:lnSpc>
              <a:spcAft>
                <a:spcPts val="0"/>
              </a:spcAft>
              <a:defRPr/>
            </a:pPr>
            <a:r>
              <a:rPr lang="en-US" sz="4400" b="1" dirty="0" err="1" smtClean="0">
                <a:ln w="1905"/>
                <a:solidFill>
                  <a:srgbClr val="002060"/>
                </a:solidFill>
                <a:effectLst>
                  <a:innerShdw blurRad="69850" dist="43180" dir="5400000">
                    <a:srgbClr val="000000">
                      <a:alpha val="65000"/>
                    </a:srgbClr>
                  </a:innerShdw>
                </a:effectLst>
                <a:latin typeface="Arial" pitchFamily="34" charset="0"/>
                <a:cs typeface="Arial" pitchFamily="34" charset="0"/>
              </a:rPr>
              <a:t>Tổng</a:t>
            </a:r>
            <a:r>
              <a:rPr lang="en-US" sz="4400" b="1" dirty="0" smtClean="0">
                <a:ln w="1905"/>
                <a:solidFill>
                  <a:srgbClr val="002060"/>
                </a:solidFill>
                <a:effectLst>
                  <a:innerShdw blurRad="69850" dist="43180" dir="5400000">
                    <a:srgbClr val="000000">
                      <a:alpha val="65000"/>
                    </a:srgbClr>
                  </a:innerShdw>
                </a:effectLst>
                <a:latin typeface="Arial" pitchFamily="34" charset="0"/>
                <a:cs typeface="Arial" pitchFamily="34" charset="0"/>
              </a:rPr>
              <a:t> </a:t>
            </a:r>
            <a:r>
              <a:rPr lang="en-US" sz="4400" b="1" dirty="0" err="1" smtClean="0">
                <a:ln w="1905"/>
                <a:solidFill>
                  <a:srgbClr val="002060"/>
                </a:solidFill>
                <a:effectLst>
                  <a:innerShdw blurRad="69850" dist="43180" dir="5400000">
                    <a:srgbClr val="000000">
                      <a:alpha val="65000"/>
                    </a:srgbClr>
                  </a:innerShdw>
                </a:effectLst>
                <a:latin typeface="Arial" pitchFamily="34" charset="0"/>
                <a:cs typeface="Arial" pitchFamily="34" charset="0"/>
              </a:rPr>
              <a:t>quan</a:t>
            </a:r>
            <a:endParaRPr lang="en-US" sz="4400" b="1" dirty="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
        <p:nvSpPr>
          <p:cNvPr id="3" name="Rectangle 2"/>
          <p:cNvSpPr/>
          <p:nvPr/>
        </p:nvSpPr>
        <p:spPr>
          <a:xfrm>
            <a:off x="179512" y="6121255"/>
            <a:ext cx="8981933" cy="590931"/>
          </a:xfrm>
          <a:prstGeom prst="rect">
            <a:avLst/>
          </a:prstGeom>
        </p:spPr>
        <p:txBody>
          <a:bodyPr wrap="square">
            <a:spAutoFit/>
          </a:bodyPr>
          <a:lstStyle/>
          <a:p>
            <a:pPr eaLnBrk="1" hangingPunct="1">
              <a:lnSpc>
                <a:spcPct val="90000"/>
              </a:lnSpc>
              <a:buFont typeface="Wingdings" pitchFamily="2" charset="2"/>
              <a:buNone/>
            </a:pPr>
            <a:r>
              <a:rPr lang="de-DE" i="1">
                <a:latin typeface="Arial" pitchFamily="34" charset="0"/>
                <a:cs typeface="Arial" pitchFamily="34" charset="0"/>
              </a:rPr>
              <a:t>Axel Kramer, Institute of Hygiene and Environmental Medicine, Ernst Moritz Arndt University Greifswald, Germany.</a:t>
            </a:r>
          </a:p>
        </p:txBody>
      </p:sp>
    </p:spTree>
    <p:extLst>
      <p:ext uri="{BB962C8B-B14F-4D97-AF65-F5344CB8AC3E}">
        <p14:creationId xmlns:p14="http://schemas.microsoft.com/office/powerpoint/2010/main" val="2898781165"/>
      </p:ext>
    </p:extLst>
  </p:cSld>
  <p:clrMapOvr>
    <a:masterClrMapping/>
  </p:clrMapOvr>
  <p:transition>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u="sng" dirty="0" smtClean="0">
                <a:latin typeface="Arial" panose="020B0604020202020204" pitchFamily="34" charset="0"/>
                <a:cs typeface="Arial" panose="020B0604020202020204" pitchFamily="34" charset="0"/>
              </a:rPr>
              <a:t>KHÁI NIỆM VỀ VỆ SINH TAY</a:t>
            </a:r>
            <a:endParaRPr lang="en-US" sz="3400" u="sng" dirty="0">
              <a:latin typeface="Arial" panose="020B0604020202020204" pitchFamily="34" charset="0"/>
              <a:cs typeface="Arial" panose="020B0604020202020204" pitchFamily="34" charset="0"/>
            </a:endParaRPr>
          </a:p>
        </p:txBody>
      </p:sp>
      <p:sp>
        <p:nvSpPr>
          <p:cNvPr id="35" name="Oval 34"/>
          <p:cNvSpPr/>
          <p:nvPr/>
        </p:nvSpPr>
        <p:spPr bwMode="gray">
          <a:xfrm>
            <a:off x="2648100" y="3165855"/>
            <a:ext cx="1707075" cy="1707075"/>
          </a:xfrm>
          <a:prstGeom prst="ellipse">
            <a:avLst/>
          </a:prstGeom>
          <a:gradFill>
            <a:gsLst>
              <a:gs pos="0">
                <a:schemeClr val="accent1"/>
              </a:gs>
              <a:gs pos="25000">
                <a:schemeClr val="accent1">
                  <a:lumMod val="75000"/>
                </a:schemeClr>
              </a:gs>
              <a:gs pos="50000">
                <a:schemeClr val="accent1">
                  <a:lumMod val="50000"/>
                </a:schemeClr>
              </a:gs>
              <a:gs pos="75000">
                <a:schemeClr val="accent1">
                  <a:lumMod val="75000"/>
                </a:schemeClr>
              </a:gs>
              <a:gs pos="100000">
                <a:schemeClr val="accent1"/>
              </a:gs>
            </a:gsLst>
            <a:lin ang="5400000" scaled="0"/>
          </a:gradFill>
          <a:ln w="28575">
            <a:noFill/>
          </a:ln>
          <a:effectLst>
            <a:outerShdw blurRad="63500" sx="102000" sy="102000" algn="ctr" rotWithShape="0">
              <a:prstClr val="black">
                <a:alpha val="40000"/>
              </a:prstClr>
            </a:outerShdw>
          </a:effectLst>
          <a:scene3d>
            <a:camera prst="orthographicFront">
              <a:rot lat="0" lon="0" rev="0"/>
            </a:camera>
            <a:lightRig rig="glow" dir="t">
              <a:rot lat="0" lon="0" rev="3600000"/>
            </a:lightRig>
          </a:scene3d>
          <a:sp3d prstMaterial="dkEdge">
            <a:bevelT w="889000" h="889000"/>
            <a:contourClr>
              <a:srgbClr val="000000"/>
            </a:contourClr>
          </a:sp3d>
        </p:spPr>
        <p:style>
          <a:lnRef idx="3">
            <a:schemeClr val="lt1"/>
          </a:lnRef>
          <a:fillRef idx="1">
            <a:schemeClr val="accent3"/>
          </a:fillRef>
          <a:effectRef idx="1">
            <a:schemeClr val="accent3"/>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Arial" panose="020B0604020202020204" pitchFamily="34" charset="0"/>
              <a:cs typeface="Arial" panose="020B0604020202020204" pitchFamily="34" charset="0"/>
            </a:endParaRPr>
          </a:p>
        </p:txBody>
      </p:sp>
      <p:sp>
        <p:nvSpPr>
          <p:cNvPr id="36" name="TG_Oval 19"/>
          <p:cNvSpPr/>
          <p:nvPr/>
        </p:nvSpPr>
        <p:spPr bwMode="invGray">
          <a:xfrm>
            <a:off x="2463605" y="2936967"/>
            <a:ext cx="2084774" cy="2120272"/>
          </a:xfrm>
          <a:prstGeom prst="donut">
            <a:avLst>
              <a:gd name="adj" fmla="val 4214"/>
            </a:avLst>
          </a:prstGeom>
          <a:gradFill>
            <a:gsLst>
              <a:gs pos="0">
                <a:schemeClr val="tx1">
                  <a:alpha val="50000"/>
                </a:schemeClr>
              </a:gs>
              <a:gs pos="25000">
                <a:schemeClr val="tx1"/>
              </a:gs>
              <a:gs pos="50000">
                <a:schemeClr val="tx1">
                  <a:alpha val="50000"/>
                </a:schemeClr>
              </a:gs>
              <a:gs pos="75000">
                <a:schemeClr val="tx1"/>
              </a:gs>
              <a:gs pos="100000">
                <a:schemeClr val="tx1">
                  <a:alpha val="50000"/>
                </a:schemeClr>
              </a:gs>
            </a:gsLst>
            <a:lin ang="5400000" scaled="0"/>
          </a:gradFill>
          <a:ln w="28575">
            <a:solidFill>
              <a:schemeClr val="lt1">
                <a:alpha val="30000"/>
              </a:schemeClr>
            </a:solidFill>
          </a:ln>
          <a:effectLst>
            <a:outerShdw blurRad="63500" sx="102000" sy="102000" algn="ctr" rotWithShape="0">
              <a:srgbClr val="FFFFFF">
                <a:alpha val="40000"/>
              </a:srgbClr>
            </a:outerShdw>
          </a:effectLst>
          <a:scene3d>
            <a:camera prst="orthographicFront">
              <a:rot lat="0" lon="0" rev="0"/>
            </a:camera>
            <a:lightRig rig="glow" dir="t">
              <a:rot lat="0" lon="0" rev="7200000"/>
            </a:lightRig>
          </a:scene3d>
          <a:sp3d prstMaterial="clear">
            <a:bevelT w="254000" h="177800"/>
            <a:contourClr>
              <a:srgbClr val="FFFFFF"/>
            </a:contourClr>
          </a:sp3d>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sz="2400" dirty="0">
              <a:solidFill>
                <a:srgbClr val="FFFFFF"/>
              </a:solidFill>
              <a:latin typeface="Arial" panose="020B0604020202020204" pitchFamily="34" charset="0"/>
              <a:cs typeface="Arial" panose="020B0604020202020204" pitchFamily="34" charset="0"/>
            </a:endParaRPr>
          </a:p>
        </p:txBody>
      </p:sp>
      <p:sp>
        <p:nvSpPr>
          <p:cNvPr id="37" name="Rectangle 36"/>
          <p:cNvSpPr/>
          <p:nvPr/>
        </p:nvSpPr>
        <p:spPr bwMode="gray">
          <a:xfrm>
            <a:off x="3414030" y="3757782"/>
            <a:ext cx="184731" cy="461665"/>
          </a:xfrm>
          <a:prstGeom prst="rect">
            <a:avLst/>
          </a:prstGeom>
        </p:spPr>
        <p:txBody>
          <a:bodyPr wrap="none">
            <a:spAutoFit/>
          </a:bodyPr>
          <a:lstStyle/>
          <a:p>
            <a:pPr algn="ct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8" name="Oval 14"/>
          <p:cNvSpPr>
            <a:spLocks noChangeArrowheads="1"/>
          </p:cNvSpPr>
          <p:nvPr/>
        </p:nvSpPr>
        <p:spPr bwMode="auto">
          <a:xfrm>
            <a:off x="1783202" y="2304339"/>
            <a:ext cx="3478962" cy="3430106"/>
          </a:xfrm>
          <a:prstGeom prst="ellipse">
            <a:avLst/>
          </a:prstGeom>
          <a:noFill/>
          <a:ln w="12700" algn="ctr">
            <a:solidFill>
              <a:schemeClr val="tx1"/>
            </a:solidFill>
            <a:prstDash val="dash"/>
            <a:round/>
            <a:headEnd/>
            <a:tailEnd/>
          </a:ln>
          <a:effectLst/>
        </p:spPr>
        <p:txBody>
          <a:bodyPr wrap="none" anchor="ctr"/>
          <a:lstStyle/>
          <a:p>
            <a:endParaRPr lang="en-US" sz="2400" dirty="0">
              <a:latin typeface="Arial" panose="020B0604020202020204" pitchFamily="34" charset="0"/>
              <a:cs typeface="Arial" panose="020B0604020202020204" pitchFamily="34" charset="0"/>
            </a:endParaRPr>
          </a:p>
        </p:txBody>
      </p:sp>
      <p:sp>
        <p:nvSpPr>
          <p:cNvPr id="41" name="Oval 40"/>
          <p:cNvSpPr/>
          <p:nvPr/>
        </p:nvSpPr>
        <p:spPr>
          <a:xfrm>
            <a:off x="1813201" y="4819283"/>
            <a:ext cx="457200" cy="457200"/>
          </a:xfrm>
          <a:prstGeom prst="ellipse">
            <a:avLst/>
          </a:prstGeom>
          <a:gradFill flip="none" rotWithShape="1">
            <a:gsLst>
              <a:gs pos="0">
                <a:schemeClr val="accent3">
                  <a:lumMod val="20000"/>
                  <a:lumOff val="80000"/>
                </a:schemeClr>
              </a:gs>
              <a:gs pos="50000">
                <a:schemeClr val="accent3"/>
              </a:gs>
              <a:gs pos="100000">
                <a:schemeClr val="accent3">
                  <a:lumMod val="50000"/>
                </a:schemeClr>
              </a:gs>
            </a:gsLst>
            <a:path path="circle">
              <a:fillToRect l="50000" t="50000" r="50000" b="50000"/>
            </a:path>
            <a:tileRect/>
          </a:gradFill>
          <a:effectLst>
            <a:outerShdw blurRad="50800" dist="38100" dir="5400000" algn="br" rotWithShape="0">
              <a:srgbClr val="000000">
                <a:alpha val="35000"/>
              </a:srgbClr>
            </a:outerShdw>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rtlCol="0" anchor="ctr"/>
          <a:lstStyle/>
          <a:p>
            <a:endParaRPr lang="en-US" altLang="en-US" sz="2400" b="1" i="1" dirty="0">
              <a:gradFill flip="none" rotWithShape="1">
                <a:gsLst>
                  <a:gs pos="0">
                    <a:schemeClr val="lt1">
                      <a:shade val="30000"/>
                      <a:satMod val="115000"/>
                      <a:alpha val="20000"/>
                    </a:schemeClr>
                  </a:gs>
                  <a:gs pos="50000">
                    <a:schemeClr val="lt1">
                      <a:shade val="67500"/>
                      <a:satMod val="115000"/>
                      <a:alpha val="20000"/>
                    </a:schemeClr>
                  </a:gs>
                  <a:gs pos="100000">
                    <a:schemeClr val="lt1">
                      <a:shade val="100000"/>
                      <a:satMod val="115000"/>
                      <a:alpha val="20000"/>
                    </a:schemeClr>
                  </a:gs>
                </a:gsLst>
                <a:lin ang="16200000" scaled="1"/>
                <a:tileRect/>
              </a:gradFill>
              <a:latin typeface="Arial" panose="020B0604020202020204" pitchFamily="34" charset="0"/>
              <a:cs typeface="Arial" panose="020B0604020202020204" pitchFamily="34" charset="0"/>
            </a:endParaRPr>
          </a:p>
        </p:txBody>
      </p:sp>
      <p:sp>
        <p:nvSpPr>
          <p:cNvPr id="42" name="Oval 41"/>
          <p:cNvSpPr/>
          <p:nvPr/>
        </p:nvSpPr>
        <p:spPr>
          <a:xfrm>
            <a:off x="4751747" y="4670904"/>
            <a:ext cx="510417" cy="495463"/>
          </a:xfrm>
          <a:prstGeom prst="ellipse">
            <a:avLst/>
          </a:prstGeom>
          <a:gradFill flip="none" rotWithShape="1">
            <a:gsLst>
              <a:gs pos="0">
                <a:schemeClr val="accent4">
                  <a:lumMod val="20000"/>
                  <a:lumOff val="80000"/>
                </a:schemeClr>
              </a:gs>
              <a:gs pos="50000">
                <a:schemeClr val="accent4"/>
              </a:gs>
              <a:gs pos="100000">
                <a:schemeClr val="accent4">
                  <a:lumMod val="50000"/>
                </a:schemeClr>
              </a:gs>
            </a:gsLst>
            <a:path path="circle">
              <a:fillToRect l="50000" t="50000" r="50000" b="50000"/>
            </a:path>
            <a:tileRect/>
          </a:gradFill>
          <a:effectLst>
            <a:outerShdw blurRad="50800" dist="38100" dir="5400000" algn="br" rotWithShape="0">
              <a:srgbClr val="000000">
                <a:alpha val="35000"/>
              </a:srgbClr>
            </a:outerShdw>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rtlCol="0" anchor="ctr"/>
          <a:lstStyle/>
          <a:p>
            <a:endParaRPr lang="en-US" altLang="en-US" sz="2400" b="1" i="1" dirty="0" smtClean="0">
              <a:gradFill flip="none" rotWithShape="1">
                <a:gsLst>
                  <a:gs pos="0">
                    <a:schemeClr val="lt1">
                      <a:shade val="30000"/>
                      <a:satMod val="115000"/>
                      <a:alpha val="20000"/>
                    </a:schemeClr>
                  </a:gs>
                  <a:gs pos="50000">
                    <a:schemeClr val="lt1">
                      <a:shade val="67500"/>
                      <a:satMod val="115000"/>
                      <a:alpha val="20000"/>
                    </a:schemeClr>
                  </a:gs>
                  <a:gs pos="100000">
                    <a:schemeClr val="lt1">
                      <a:shade val="100000"/>
                      <a:satMod val="115000"/>
                      <a:alpha val="20000"/>
                    </a:schemeClr>
                  </a:gs>
                </a:gsLst>
                <a:lin ang="16200000" scaled="1"/>
                <a:tileRect/>
              </a:gradFill>
              <a:latin typeface="Arial" panose="020B0604020202020204" pitchFamily="34" charset="0"/>
              <a:cs typeface="Arial" panose="020B0604020202020204" pitchFamily="34" charset="0"/>
            </a:endParaRPr>
          </a:p>
        </p:txBody>
      </p:sp>
      <p:sp>
        <p:nvSpPr>
          <p:cNvPr id="43" name="Oval 42"/>
          <p:cNvSpPr/>
          <p:nvPr/>
        </p:nvSpPr>
        <p:spPr>
          <a:xfrm>
            <a:off x="3310537" y="2002672"/>
            <a:ext cx="457200" cy="457200"/>
          </a:xfrm>
          <a:prstGeom prst="ellipse">
            <a:avLst/>
          </a:prstGeom>
          <a:gradFill flip="none" rotWithShape="1">
            <a:gsLst>
              <a:gs pos="0">
                <a:schemeClr val="accent5">
                  <a:lumMod val="20000"/>
                  <a:lumOff val="80000"/>
                </a:schemeClr>
              </a:gs>
              <a:gs pos="50000">
                <a:schemeClr val="accent5"/>
              </a:gs>
              <a:gs pos="100000">
                <a:schemeClr val="accent5">
                  <a:lumMod val="50000"/>
                </a:schemeClr>
              </a:gs>
            </a:gsLst>
            <a:path path="circle">
              <a:fillToRect l="50000" t="50000" r="50000" b="50000"/>
            </a:path>
            <a:tileRect/>
          </a:gradFill>
          <a:effectLst>
            <a:outerShdw blurRad="50800" dist="38100" dir="5400000" algn="br" rotWithShape="0">
              <a:srgbClr val="000000">
                <a:alpha val="35000"/>
              </a:srgbClr>
            </a:outerShdw>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rtlCol="0" anchor="ctr"/>
          <a:lstStyle/>
          <a:p>
            <a:endParaRPr lang="en-US" altLang="en-US" sz="2400" b="1" i="1" dirty="0">
              <a:gradFill flip="none" rotWithShape="1">
                <a:gsLst>
                  <a:gs pos="0">
                    <a:schemeClr val="lt1">
                      <a:shade val="30000"/>
                      <a:satMod val="115000"/>
                      <a:alpha val="20000"/>
                    </a:schemeClr>
                  </a:gs>
                  <a:gs pos="50000">
                    <a:schemeClr val="lt1">
                      <a:shade val="67500"/>
                      <a:satMod val="115000"/>
                      <a:alpha val="20000"/>
                    </a:schemeClr>
                  </a:gs>
                  <a:gs pos="100000">
                    <a:schemeClr val="lt1">
                      <a:shade val="100000"/>
                      <a:satMod val="115000"/>
                      <a:alpha val="20000"/>
                    </a:schemeClr>
                  </a:gs>
                </a:gsLst>
                <a:lin ang="16200000" scaled="1"/>
                <a:tileRect/>
              </a:gradFill>
              <a:latin typeface="Arial" panose="020B0604020202020204" pitchFamily="34" charset="0"/>
              <a:cs typeface="Arial" panose="020B0604020202020204" pitchFamily="34" charset="0"/>
            </a:endParaRPr>
          </a:p>
        </p:txBody>
      </p:sp>
      <p:sp>
        <p:nvSpPr>
          <p:cNvPr id="45" name="Rectangle 44"/>
          <p:cNvSpPr/>
          <p:nvPr/>
        </p:nvSpPr>
        <p:spPr>
          <a:xfrm>
            <a:off x="5652120" y="1692890"/>
            <a:ext cx="3075974" cy="1200329"/>
          </a:xfrm>
          <a:prstGeom prst="rect">
            <a:avLst/>
          </a:prstGeom>
        </p:spPr>
        <p:txBody>
          <a:bodyPr wrap="square">
            <a:spAutoFit/>
          </a:bodyPr>
          <a:lstStyle/>
          <a:p>
            <a:pPr algn="ctr"/>
            <a:r>
              <a:rPr lang="en-US" sz="2400" u="sng" dirty="0" err="1" smtClean="0">
                <a:solidFill>
                  <a:schemeClr val="bg2">
                    <a:lumMod val="50000"/>
                  </a:schemeClr>
                </a:solidFill>
                <a:latin typeface="Arial" panose="020B0604020202020204" pitchFamily="34" charset="0"/>
                <a:cs typeface="Arial" panose="020B0604020202020204" pitchFamily="34" charset="0"/>
              </a:rPr>
              <a:t>Chà</a:t>
            </a:r>
            <a:r>
              <a:rPr lang="en-US" sz="2400" u="sng" dirty="0" smtClean="0">
                <a:solidFill>
                  <a:schemeClr val="bg2">
                    <a:lumMod val="50000"/>
                  </a:schemeClr>
                </a:solidFill>
                <a:latin typeface="Arial" panose="020B0604020202020204" pitchFamily="34" charset="0"/>
                <a:cs typeface="Arial" panose="020B0604020202020204" pitchFamily="34" charset="0"/>
              </a:rPr>
              <a:t> </a:t>
            </a:r>
            <a:r>
              <a:rPr lang="en-US" sz="2400" u="sng" dirty="0" err="1">
                <a:solidFill>
                  <a:schemeClr val="bg2">
                    <a:lumMod val="50000"/>
                  </a:schemeClr>
                </a:solidFill>
                <a:latin typeface="Arial" panose="020B0604020202020204" pitchFamily="34" charset="0"/>
                <a:cs typeface="Arial" panose="020B0604020202020204" pitchFamily="34" charset="0"/>
              </a:rPr>
              <a:t>tay</a:t>
            </a:r>
            <a:r>
              <a:rPr lang="en-US" sz="2400" u="sng" dirty="0">
                <a:solidFill>
                  <a:schemeClr val="bg2">
                    <a:lumMod val="50000"/>
                  </a:schemeClr>
                </a:solidFill>
                <a:latin typeface="Arial" panose="020B0604020202020204" pitchFamily="34" charset="0"/>
                <a:cs typeface="Arial" panose="020B0604020202020204" pitchFamily="34" charset="0"/>
              </a:rPr>
              <a:t> </a:t>
            </a:r>
            <a:r>
              <a:rPr lang="en-US" sz="2400" u="sng" dirty="0" err="1">
                <a:solidFill>
                  <a:schemeClr val="bg2">
                    <a:lumMod val="50000"/>
                  </a:schemeClr>
                </a:solidFill>
                <a:latin typeface="Arial" panose="020B0604020202020204" pitchFamily="34" charset="0"/>
                <a:cs typeface="Arial" panose="020B0604020202020204" pitchFamily="34" charset="0"/>
              </a:rPr>
              <a:t>khử</a:t>
            </a:r>
            <a:r>
              <a:rPr lang="en-US" sz="2400" u="sng" dirty="0">
                <a:solidFill>
                  <a:schemeClr val="bg2">
                    <a:lumMod val="50000"/>
                  </a:schemeClr>
                </a:solidFill>
                <a:latin typeface="Arial" panose="020B0604020202020204" pitchFamily="34" charset="0"/>
                <a:cs typeface="Arial" panose="020B0604020202020204" pitchFamily="34" charset="0"/>
              </a:rPr>
              <a:t> </a:t>
            </a:r>
            <a:r>
              <a:rPr lang="en-US" sz="2400" u="sng" dirty="0" err="1">
                <a:solidFill>
                  <a:schemeClr val="bg2">
                    <a:lumMod val="50000"/>
                  </a:schemeClr>
                </a:solidFill>
                <a:latin typeface="Arial" panose="020B0604020202020204" pitchFamily="34" charset="0"/>
                <a:cs typeface="Arial" panose="020B0604020202020204" pitchFamily="34" charset="0"/>
              </a:rPr>
              <a:t>khuẩn</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ctr"/>
            <a:r>
              <a:rPr lang="en-US" sz="2400" dirty="0" err="1" smtClean="0">
                <a:latin typeface="Arial" panose="020B0604020202020204" pitchFamily="34" charset="0"/>
                <a:cs typeface="Arial" panose="020B0604020202020204" pitchFamily="34" charset="0"/>
              </a:rPr>
              <a:t>Chà</a:t>
            </a:r>
            <a:r>
              <a:rPr lang="en-US" sz="2400" dirty="0" smtClean="0">
                <a:latin typeface="Arial" panose="020B0604020202020204" pitchFamily="34" charset="0"/>
                <a:cs typeface="Arial" panose="020B0604020202020204" pitchFamily="34" charset="0"/>
              </a:rPr>
              <a:t> </a:t>
            </a:r>
            <a:r>
              <a:rPr lang="en-US" sz="2400" kern="1200" dirty="0" smtClean="0">
                <a:latin typeface="Arial" panose="020B0604020202020204" pitchFamily="34" charset="0"/>
                <a:cs typeface="Arial" panose="020B0604020202020204" pitchFamily="34" charset="0"/>
              </a:rPr>
              <a:t>tay bằng dung </a:t>
            </a:r>
            <a:r>
              <a:rPr lang="en-US" sz="2400" kern="1200" dirty="0" err="1" smtClean="0">
                <a:latin typeface="Arial" panose="020B0604020202020204" pitchFamily="34" charset="0"/>
                <a:cs typeface="Arial" panose="020B0604020202020204" pitchFamily="34" charset="0"/>
              </a:rPr>
              <a:t>dịch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VST</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chứa</a:t>
            </a:r>
            <a:r>
              <a:rPr lang="en-US" sz="2400" kern="1200" dirty="0" smtClean="0">
                <a:latin typeface="Arial" panose="020B0604020202020204" pitchFamily="34" charset="0"/>
                <a:cs typeface="Arial" panose="020B0604020202020204" pitchFamily="34" charset="0"/>
              </a:rPr>
              <a:t> cồn</a:t>
            </a:r>
            <a:endParaRPr lang="en-US" sz="2400" kern="1200" dirty="0">
              <a:latin typeface="Arial" panose="020B0604020202020204" pitchFamily="34" charset="0"/>
              <a:cs typeface="Arial" panose="020B0604020202020204" pitchFamily="34" charset="0"/>
            </a:endParaRPr>
          </a:p>
        </p:txBody>
      </p:sp>
      <p:sp>
        <p:nvSpPr>
          <p:cNvPr id="47" name="Rectangle 46"/>
          <p:cNvSpPr/>
          <p:nvPr/>
        </p:nvSpPr>
        <p:spPr>
          <a:xfrm>
            <a:off x="4505672" y="5467871"/>
            <a:ext cx="2514600" cy="430887"/>
          </a:xfrm>
          <a:prstGeom prst="rect">
            <a:avLst/>
          </a:prstGeom>
        </p:spPr>
        <p:txBody>
          <a:bodyPr wrap="square">
            <a:spAutoFit/>
          </a:bodyPr>
          <a:lstStyle/>
          <a:p>
            <a:pPr algn="ctr" rtl="0"/>
            <a:r>
              <a:rPr lang="en-US" sz="2200" u="sng" kern="1200" dirty="0" err="1" smtClean="0">
                <a:solidFill>
                  <a:srgbClr val="7030A0"/>
                </a:solidFill>
                <a:latin typeface="Arial" panose="020B0604020202020204" pitchFamily="34" charset="0"/>
                <a:cs typeface="Arial" panose="020B0604020202020204" pitchFamily="34" charset="0"/>
              </a:rPr>
              <a:t>VST</a:t>
            </a:r>
            <a:r>
              <a:rPr lang="en-US" sz="2200" u="sng" kern="1200" dirty="0" smtClean="0">
                <a:solidFill>
                  <a:srgbClr val="7030A0"/>
                </a:solidFill>
                <a:latin typeface="Arial" panose="020B0604020202020204" pitchFamily="34" charset="0"/>
                <a:cs typeface="Arial" panose="020B0604020202020204" pitchFamily="34" charset="0"/>
              </a:rPr>
              <a:t> </a:t>
            </a:r>
            <a:r>
              <a:rPr lang="en-US" sz="2200" u="sng" kern="1200" dirty="0" err="1" smtClean="0">
                <a:solidFill>
                  <a:srgbClr val="7030A0"/>
                </a:solidFill>
                <a:latin typeface="Arial" panose="020B0604020202020204" pitchFamily="34" charset="0"/>
                <a:cs typeface="Arial" panose="020B0604020202020204" pitchFamily="34" charset="0"/>
              </a:rPr>
              <a:t>ngoại</a:t>
            </a:r>
            <a:r>
              <a:rPr lang="en-US" sz="2200" u="sng" kern="1200" dirty="0" smtClean="0">
                <a:solidFill>
                  <a:srgbClr val="7030A0"/>
                </a:solidFill>
                <a:latin typeface="Arial" panose="020B0604020202020204" pitchFamily="34" charset="0"/>
                <a:cs typeface="Arial" panose="020B0604020202020204" pitchFamily="34" charset="0"/>
              </a:rPr>
              <a:t> </a:t>
            </a:r>
            <a:r>
              <a:rPr lang="en-US" sz="2200" u="sng" kern="1200" dirty="0" err="1" smtClean="0">
                <a:solidFill>
                  <a:srgbClr val="7030A0"/>
                </a:solidFill>
                <a:latin typeface="Arial" panose="020B0604020202020204" pitchFamily="34" charset="0"/>
                <a:cs typeface="Arial" panose="020B0604020202020204" pitchFamily="34" charset="0"/>
              </a:rPr>
              <a:t>khoa</a:t>
            </a:r>
            <a:endParaRPr lang="en-US" sz="2200" u="sng" kern="1200" dirty="0">
              <a:solidFill>
                <a:srgbClr val="7030A0"/>
              </a:solidFill>
              <a:latin typeface="Arial" panose="020B0604020202020204" pitchFamily="34" charset="0"/>
              <a:cs typeface="Arial" panose="020B0604020202020204" pitchFamily="34" charset="0"/>
            </a:endParaRPr>
          </a:p>
        </p:txBody>
      </p:sp>
      <p:sp>
        <p:nvSpPr>
          <p:cNvPr id="48" name="Rectangle 47"/>
          <p:cNvSpPr/>
          <p:nvPr/>
        </p:nvSpPr>
        <p:spPr>
          <a:xfrm>
            <a:off x="105616" y="1641160"/>
            <a:ext cx="2882208" cy="1077218"/>
          </a:xfrm>
          <a:prstGeom prst="rect">
            <a:avLst/>
          </a:prstGeom>
        </p:spPr>
        <p:txBody>
          <a:bodyPr wrap="square">
            <a:spAutoFit/>
          </a:bodyPr>
          <a:lstStyle/>
          <a:p>
            <a:pPr algn="ctr" rtl="0"/>
            <a:r>
              <a:rPr lang="en-US" sz="2400" u="sng" kern="1200" dirty="0" smtClean="0">
                <a:solidFill>
                  <a:schemeClr val="bg2">
                    <a:lumMod val="50000"/>
                  </a:schemeClr>
                </a:solidFill>
                <a:latin typeface="Arial" panose="020B0604020202020204" pitchFamily="34" charset="0"/>
                <a:cs typeface="Arial" panose="020B0604020202020204" pitchFamily="34" charset="0"/>
              </a:rPr>
              <a:t>Rửa </a:t>
            </a:r>
            <a:r>
              <a:rPr lang="en-US" sz="2400" u="sng" kern="1200" dirty="0" err="1" smtClean="0">
                <a:solidFill>
                  <a:schemeClr val="bg2">
                    <a:lumMod val="50000"/>
                  </a:schemeClr>
                </a:solidFill>
                <a:latin typeface="Arial" panose="020B0604020202020204" pitchFamily="34" charset="0"/>
                <a:cs typeface="Arial" panose="020B0604020202020204" pitchFamily="34" charset="0"/>
              </a:rPr>
              <a:t>tay</a:t>
            </a:r>
            <a:r>
              <a:rPr lang="en-US" sz="2400" u="sng" kern="1200" dirty="0" smtClean="0">
                <a:solidFill>
                  <a:schemeClr val="bg2">
                    <a:lumMod val="50000"/>
                  </a:schemeClr>
                </a:solidFill>
                <a:latin typeface="Arial" panose="020B0604020202020204" pitchFamily="34" charset="0"/>
                <a:cs typeface="Arial" panose="020B0604020202020204" pitchFamily="34" charset="0"/>
              </a:rPr>
              <a:t> </a:t>
            </a:r>
            <a:r>
              <a:rPr lang="en-US" sz="2400" u="sng" kern="1200" dirty="0" err="1" smtClean="0">
                <a:solidFill>
                  <a:schemeClr val="bg2">
                    <a:lumMod val="50000"/>
                  </a:schemeClr>
                </a:solidFill>
                <a:latin typeface="Arial" panose="020B0604020202020204" pitchFamily="34" charset="0"/>
                <a:cs typeface="Arial" panose="020B0604020202020204" pitchFamily="34" charset="0"/>
              </a:rPr>
              <a:t>khử</a:t>
            </a:r>
            <a:r>
              <a:rPr lang="en-US" sz="2400" u="sng" kern="1200" dirty="0" smtClean="0">
                <a:solidFill>
                  <a:schemeClr val="bg2">
                    <a:lumMod val="50000"/>
                  </a:schemeClr>
                </a:solidFill>
                <a:latin typeface="Arial" panose="020B0604020202020204" pitchFamily="34" charset="0"/>
                <a:cs typeface="Arial" panose="020B0604020202020204" pitchFamily="34" charset="0"/>
              </a:rPr>
              <a:t> khuẩn</a:t>
            </a:r>
            <a:r>
              <a:rPr lang="en-US" sz="2400" kern="12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Rửa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tay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a:t>
            </a:r>
            <a:r>
              <a:rPr lang="en-US" sz="2000" kern="1200" dirty="0" err="1" smtClean="0">
                <a:latin typeface="Arial" panose="020B0604020202020204" pitchFamily="34" charset="0"/>
                <a:cs typeface="Arial" panose="020B0604020202020204" pitchFamily="34" charset="0"/>
              </a:rPr>
              <a:t>ới</a:t>
            </a:r>
            <a:r>
              <a:rPr lang="en-US" sz="2000" kern="1200" dirty="0" smtClean="0">
                <a:latin typeface="Arial" panose="020B0604020202020204" pitchFamily="34" charset="0"/>
                <a:cs typeface="Arial" panose="020B0604020202020204" pitchFamily="34" charset="0"/>
              </a:rPr>
              <a:t> nước và xà </a:t>
            </a:r>
            <a:r>
              <a:rPr lang="en-US" sz="2000" kern="1200" dirty="0" err="1" smtClean="0">
                <a:latin typeface="Arial" panose="020B0604020202020204" pitchFamily="34" charset="0"/>
                <a:cs typeface="Arial" panose="020B0604020202020204" pitchFamily="34" charset="0"/>
              </a:rPr>
              <a:t>phòng</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khử</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khuẩn</a:t>
            </a:r>
            <a:endParaRPr lang="en-US" sz="2000" kern="1200" dirty="0">
              <a:latin typeface="Arial" panose="020B0604020202020204" pitchFamily="34" charset="0"/>
              <a:cs typeface="Arial" panose="020B0604020202020204" pitchFamily="34" charset="0"/>
            </a:endParaRPr>
          </a:p>
        </p:txBody>
      </p:sp>
      <p:sp>
        <p:nvSpPr>
          <p:cNvPr id="50" name="Rectangle 49"/>
          <p:cNvSpPr/>
          <p:nvPr/>
        </p:nvSpPr>
        <p:spPr>
          <a:xfrm>
            <a:off x="41176" y="5276483"/>
            <a:ext cx="2514600" cy="1077218"/>
          </a:xfrm>
          <a:prstGeom prst="rect">
            <a:avLst/>
          </a:prstGeom>
        </p:spPr>
        <p:txBody>
          <a:bodyPr wrap="square">
            <a:spAutoFit/>
          </a:bodyPr>
          <a:lstStyle/>
          <a:p>
            <a:pPr algn="ctr" rtl="0"/>
            <a:r>
              <a:rPr lang="en-US" sz="2400" u="sng" dirty="0" smtClean="0">
                <a:solidFill>
                  <a:schemeClr val="accent3">
                    <a:lumMod val="50000"/>
                  </a:schemeClr>
                </a:solidFill>
                <a:latin typeface="Arial" panose="020B0604020202020204" pitchFamily="34" charset="0"/>
                <a:cs typeface="Arial" panose="020B0604020202020204" pitchFamily="34" charset="0"/>
              </a:rPr>
              <a:t>Rửa tay</a:t>
            </a:r>
            <a:r>
              <a:rPr lang="en-US" sz="2400" dirty="0" smtClean="0">
                <a:latin typeface="Arial" panose="020B0604020202020204" pitchFamily="34" charset="0"/>
                <a:cs typeface="Arial" panose="020B0604020202020204" pitchFamily="34" charset="0"/>
              </a:rPr>
              <a:t>: </a:t>
            </a:r>
          </a:p>
          <a:p>
            <a:pPr algn="ctr" rtl="0"/>
            <a:r>
              <a:rPr lang="en-US" sz="2000" dirty="0" err="1" smtClean="0">
                <a:latin typeface="Arial" panose="020B0604020202020204" pitchFamily="34" charset="0"/>
                <a:cs typeface="Arial" panose="020B0604020202020204" pitchFamily="34" charset="0"/>
              </a:rPr>
              <a:t>Rửa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tay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nước và xà phòng thường</a:t>
            </a:r>
            <a:endParaRPr lang="en-US" sz="2000" kern="1200" dirty="0">
              <a:latin typeface="Arial" panose="020B0604020202020204" pitchFamily="34" charset="0"/>
              <a:cs typeface="Arial" panose="020B0604020202020204" pitchFamily="34" charset="0"/>
            </a:endParaRPr>
          </a:p>
        </p:txBody>
      </p:sp>
      <p:sp>
        <p:nvSpPr>
          <p:cNvPr id="53" name="Right Arrow 52"/>
          <p:cNvSpPr/>
          <p:nvPr/>
        </p:nvSpPr>
        <p:spPr>
          <a:xfrm rot="8520151">
            <a:off x="2296919" y="4524067"/>
            <a:ext cx="293025" cy="437601"/>
          </a:xfrm>
          <a:prstGeom prst="rightArrow">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54" name="Right Arrow 53"/>
          <p:cNvSpPr/>
          <p:nvPr/>
        </p:nvSpPr>
        <p:spPr>
          <a:xfrm rot="2138896">
            <a:off x="4485393" y="4399731"/>
            <a:ext cx="285485" cy="480758"/>
          </a:xfrm>
          <a:prstGeom prst="rightArrow">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56" name="Right Arrow 55"/>
          <p:cNvSpPr/>
          <p:nvPr/>
        </p:nvSpPr>
        <p:spPr>
          <a:xfrm rot="5400000" flipH="1">
            <a:off x="3374569" y="2426728"/>
            <a:ext cx="362176" cy="490240"/>
          </a:xfrm>
          <a:prstGeom prst="rightArrow">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762" y="3155314"/>
            <a:ext cx="1710413" cy="1719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p:cNvSpPr/>
          <p:nvPr/>
        </p:nvSpPr>
        <p:spPr>
          <a:xfrm>
            <a:off x="685800" y="1180797"/>
            <a:ext cx="7924800" cy="461665"/>
          </a:xfrm>
          <a:prstGeom prst="rect">
            <a:avLst/>
          </a:prstGeom>
        </p:spPr>
        <p:txBody>
          <a:bodyPr wrap="square">
            <a:spAutoFit/>
          </a:bodyPr>
          <a:lstStyle/>
          <a:p>
            <a:pPr rtl="0"/>
            <a:r>
              <a:rPr lang="en-US" sz="2400" dirty="0" smtClean="0">
                <a:solidFill>
                  <a:schemeClr val="accent6">
                    <a:lumMod val="75000"/>
                  </a:schemeClr>
                </a:solidFill>
                <a:latin typeface="Arial" panose="020B0604020202020204" pitchFamily="34" charset="0"/>
                <a:cs typeface="Arial" panose="020B0604020202020204" pitchFamily="34" charset="0"/>
              </a:rPr>
              <a:t>VST</a:t>
            </a:r>
            <a:r>
              <a:rPr lang="en-US" sz="2400" kern="1200" dirty="0" smtClean="0">
                <a:solidFill>
                  <a:schemeClr val="accent6">
                    <a:lumMod val="75000"/>
                  </a:schemeClr>
                </a:solidFill>
                <a:latin typeface="Arial" panose="020B0604020202020204" pitchFamily="34" charset="0"/>
                <a:cs typeface="Arial" panose="020B0604020202020204" pitchFamily="34" charset="0"/>
              </a:rPr>
              <a:t> được dùng để chỉ các phương pháp làm sạch tay:</a:t>
            </a:r>
            <a:endParaRPr lang="en-US" sz="2400" kern="1200" dirty="0">
              <a:solidFill>
                <a:schemeClr val="accent6">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8451"/>
          <a:stretch/>
        </p:blipFill>
        <p:spPr>
          <a:xfrm rot="5400000">
            <a:off x="6144272" y="3080865"/>
            <a:ext cx="2472079" cy="2016224"/>
          </a:xfrm>
          <a:prstGeom prst="ellipse">
            <a:avLst/>
          </a:prstGeom>
          <a:ln>
            <a:noFill/>
          </a:ln>
          <a:effectLst>
            <a:softEdge rad="112500"/>
          </a:effectLst>
        </p:spPr>
      </p:pic>
      <p:sp>
        <p:nvSpPr>
          <p:cNvPr id="20" name="Right Arrow 19"/>
          <p:cNvSpPr/>
          <p:nvPr/>
        </p:nvSpPr>
        <p:spPr>
          <a:xfrm rot="8520151">
            <a:off x="6335570" y="4676467"/>
            <a:ext cx="293025" cy="437601"/>
          </a:xfrm>
          <a:prstGeom prst="rightArrow">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20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arn(inVertical)">
                                      <p:cBhvr>
                                        <p:cTn id="29" dur="500"/>
                                        <p:tgtEl>
                                          <p:spTgt spid="4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5" grpId="0"/>
      <p:bldP spid="47" grpId="0"/>
      <p:bldP spid="48"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458200" cy="685800"/>
          </a:xfrm>
        </p:spPr>
        <p:txBody>
          <a:bodyPr>
            <a:normAutofit fontScale="90000"/>
          </a:bodyPr>
          <a:lstStyle/>
          <a:p>
            <a:pPr algn="ctr" eaLnBrk="1" hangingPunct="1"/>
            <a:r>
              <a:rPr lang="en-US" dirty="0">
                <a:solidFill>
                  <a:schemeClr val="tx1"/>
                </a:solidFill>
              </a:rPr>
              <a:t>Ô</a:t>
            </a:r>
            <a:r>
              <a:rPr lang="en-US" sz="4000" dirty="0" smtClean="0">
                <a:solidFill>
                  <a:schemeClr val="tx1"/>
                </a:solidFill>
              </a:rPr>
              <a:t> </a:t>
            </a:r>
            <a:r>
              <a:rPr lang="en-US" sz="4000" dirty="0" err="1" smtClean="0">
                <a:solidFill>
                  <a:schemeClr val="tx1"/>
                </a:solidFill>
              </a:rPr>
              <a:t>nhiễm</a:t>
            </a:r>
            <a:r>
              <a:rPr lang="en-US" sz="4000" dirty="0" smtClean="0">
                <a:solidFill>
                  <a:schemeClr val="tx1"/>
                </a:solidFill>
              </a:rPr>
              <a:t> </a:t>
            </a:r>
            <a:r>
              <a:rPr lang="en-US" sz="4000" dirty="0" err="1" smtClean="0">
                <a:solidFill>
                  <a:schemeClr val="tx1"/>
                </a:solidFill>
              </a:rPr>
              <a:t>bề</a:t>
            </a:r>
            <a:r>
              <a:rPr lang="en-US" sz="4000" dirty="0" smtClean="0">
                <a:solidFill>
                  <a:schemeClr val="tx1"/>
                </a:solidFill>
              </a:rPr>
              <a:t> </a:t>
            </a:r>
            <a:r>
              <a:rPr lang="en-US" sz="4000" dirty="0" err="1" smtClean="0">
                <a:solidFill>
                  <a:schemeClr val="tx1"/>
                </a:solidFill>
              </a:rPr>
              <a:t>mặt</a:t>
            </a:r>
            <a:r>
              <a:rPr lang="en-US" sz="4000" dirty="0" smtClean="0">
                <a:solidFill>
                  <a:schemeClr val="tx1"/>
                </a:solidFill>
              </a:rPr>
              <a:t> </a:t>
            </a:r>
            <a:r>
              <a:rPr lang="en-US" sz="4000" dirty="0" err="1" smtClean="0">
                <a:solidFill>
                  <a:schemeClr val="tx1"/>
                </a:solidFill>
              </a:rPr>
              <a:t>môi</a:t>
            </a:r>
            <a:r>
              <a:rPr lang="en-US" sz="4000" dirty="0" smtClean="0">
                <a:solidFill>
                  <a:schemeClr val="tx1"/>
                </a:solidFill>
              </a:rPr>
              <a:t> </a:t>
            </a:r>
            <a:r>
              <a:rPr lang="en-US" sz="4000" dirty="0" err="1" smtClean="0">
                <a:solidFill>
                  <a:schemeClr val="tx1"/>
                </a:solidFill>
              </a:rPr>
              <a:t>tr</a:t>
            </a:r>
            <a:r>
              <a:rPr lang="vi-VN" sz="4000" dirty="0" smtClean="0">
                <a:solidFill>
                  <a:schemeClr val="tx1"/>
                </a:solidFill>
              </a:rPr>
              <a:t>ư</a:t>
            </a:r>
            <a:r>
              <a:rPr lang="en-US" sz="4000" dirty="0" err="1" smtClean="0">
                <a:solidFill>
                  <a:schemeClr val="tx1"/>
                </a:solidFill>
              </a:rPr>
              <a:t>ờng</a:t>
            </a:r>
            <a:r>
              <a:rPr lang="en-US" sz="4000" dirty="0" smtClean="0">
                <a:solidFill>
                  <a:schemeClr val="tx1"/>
                </a:solidFill>
              </a:rPr>
              <a:t> </a:t>
            </a:r>
            <a:r>
              <a:rPr lang="en-US" sz="4000" dirty="0" err="1" smtClean="0">
                <a:solidFill>
                  <a:schemeClr val="tx1"/>
                </a:solidFill>
              </a:rPr>
              <a:t>từ</a:t>
            </a:r>
            <a:r>
              <a:rPr lang="en-US" sz="4000" dirty="0" smtClean="0">
                <a:solidFill>
                  <a:schemeClr val="tx1"/>
                </a:solidFill>
              </a:rPr>
              <a:t> </a:t>
            </a:r>
            <a:r>
              <a:rPr lang="en-US" sz="4000" dirty="0" err="1" smtClean="0">
                <a:solidFill>
                  <a:schemeClr val="tx1"/>
                </a:solidFill>
              </a:rPr>
              <a:t>bàn</a:t>
            </a:r>
            <a:r>
              <a:rPr lang="en-US" sz="4000" dirty="0" smtClean="0">
                <a:solidFill>
                  <a:schemeClr val="tx1"/>
                </a:solidFill>
              </a:rPr>
              <a:t> </a:t>
            </a:r>
            <a:r>
              <a:rPr lang="en-US" sz="4000" dirty="0" err="1" smtClean="0">
                <a:solidFill>
                  <a:schemeClr val="tx1"/>
                </a:solidFill>
              </a:rPr>
              <a:t>tay</a:t>
            </a:r>
            <a:endParaRPr lang="en-US" sz="4000" dirty="0" smtClean="0">
              <a:solidFill>
                <a:schemeClr val="tx1"/>
              </a:solidFill>
            </a:endParaRPr>
          </a:p>
        </p:txBody>
      </p:sp>
      <p:pic>
        <p:nvPicPr>
          <p:cNvPr id="36867" name="Picture 3" descr="Picture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990600" y="1981200"/>
            <a:ext cx="7391400"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838200" y="980728"/>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dirty="0" err="1">
                <a:solidFill>
                  <a:srgbClr val="00B050"/>
                </a:solidFill>
              </a:rPr>
              <a:t>Các</a:t>
            </a:r>
            <a:r>
              <a:rPr lang="en-US" sz="2800" dirty="0">
                <a:solidFill>
                  <a:srgbClr val="00B050"/>
                </a:solidFill>
              </a:rPr>
              <a:t> </a:t>
            </a:r>
            <a:r>
              <a:rPr lang="en-US" sz="2800" dirty="0" err="1">
                <a:solidFill>
                  <a:srgbClr val="00B050"/>
                </a:solidFill>
              </a:rPr>
              <a:t>vị</a:t>
            </a:r>
            <a:r>
              <a:rPr lang="en-US" sz="2800" dirty="0">
                <a:solidFill>
                  <a:srgbClr val="00B050"/>
                </a:solidFill>
              </a:rPr>
              <a:t> </a:t>
            </a:r>
            <a:r>
              <a:rPr lang="en-US" sz="2800" dirty="0" err="1">
                <a:solidFill>
                  <a:srgbClr val="00B050"/>
                </a:solidFill>
              </a:rPr>
              <a:t>trí</a:t>
            </a:r>
            <a:r>
              <a:rPr lang="en-US" sz="2800" dirty="0">
                <a:solidFill>
                  <a:srgbClr val="00B050"/>
                </a:solidFill>
              </a:rPr>
              <a:t> </a:t>
            </a:r>
            <a:r>
              <a:rPr lang="en-US" sz="2800" dirty="0" err="1">
                <a:solidFill>
                  <a:srgbClr val="00B050"/>
                </a:solidFill>
              </a:rPr>
              <a:t>phân</a:t>
            </a:r>
            <a:r>
              <a:rPr lang="en-US" sz="2800" dirty="0">
                <a:solidFill>
                  <a:srgbClr val="00B050"/>
                </a:solidFill>
              </a:rPr>
              <a:t> </a:t>
            </a:r>
            <a:r>
              <a:rPr lang="en-US" sz="2800" dirty="0" err="1">
                <a:solidFill>
                  <a:srgbClr val="00B050"/>
                </a:solidFill>
              </a:rPr>
              <a:t>lập</a:t>
            </a:r>
            <a:r>
              <a:rPr lang="en-US" sz="2800" dirty="0">
                <a:solidFill>
                  <a:srgbClr val="00B050"/>
                </a:solidFill>
              </a:rPr>
              <a:t> </a:t>
            </a:r>
            <a:r>
              <a:rPr lang="vi-VN" sz="2800" dirty="0">
                <a:solidFill>
                  <a:srgbClr val="00B050"/>
                </a:solidFill>
              </a:rPr>
              <a:t>đư</a:t>
            </a:r>
            <a:r>
              <a:rPr lang="en-US" sz="2800" dirty="0" err="1">
                <a:solidFill>
                  <a:srgbClr val="00B050"/>
                </a:solidFill>
              </a:rPr>
              <a:t>ợc</a:t>
            </a:r>
            <a:r>
              <a:rPr lang="en-US" sz="2800" dirty="0">
                <a:solidFill>
                  <a:srgbClr val="00B050"/>
                </a:solidFill>
              </a:rPr>
              <a:t> S. </a:t>
            </a:r>
            <a:r>
              <a:rPr lang="en-US" sz="2800" dirty="0" err="1" smtClean="0">
                <a:solidFill>
                  <a:srgbClr val="00B050"/>
                </a:solidFill>
              </a:rPr>
              <a:t>aureus</a:t>
            </a:r>
            <a:r>
              <a:rPr lang="en-US" sz="2800" dirty="0" smtClean="0">
                <a:solidFill>
                  <a:srgbClr val="00B050"/>
                </a:solidFill>
              </a:rPr>
              <a:t> </a:t>
            </a:r>
            <a:r>
              <a:rPr lang="en-US" sz="2800" dirty="0" err="1" smtClean="0">
                <a:solidFill>
                  <a:srgbClr val="00B050"/>
                </a:solidFill>
              </a:rPr>
              <a:t>tại</a:t>
            </a:r>
            <a:r>
              <a:rPr lang="en-US" sz="2800" dirty="0" smtClean="0">
                <a:solidFill>
                  <a:srgbClr val="00B050"/>
                </a:solidFill>
              </a:rPr>
              <a:t> BB </a:t>
            </a:r>
            <a:r>
              <a:rPr lang="en-US" sz="2800" dirty="0" err="1" smtClean="0">
                <a:solidFill>
                  <a:srgbClr val="00B050"/>
                </a:solidFill>
              </a:rPr>
              <a:t>có</a:t>
            </a:r>
            <a:r>
              <a:rPr lang="en-US" sz="2800" dirty="0" smtClean="0">
                <a:solidFill>
                  <a:srgbClr val="00B050"/>
                </a:solidFill>
              </a:rPr>
              <a:t> </a:t>
            </a:r>
            <a:r>
              <a:rPr lang="en-US" sz="2800" dirty="0" err="1" smtClean="0">
                <a:solidFill>
                  <a:srgbClr val="00B050"/>
                </a:solidFill>
              </a:rPr>
              <a:t>người</a:t>
            </a:r>
            <a:r>
              <a:rPr lang="en-US" sz="2800" dirty="0" smtClean="0">
                <a:solidFill>
                  <a:srgbClr val="00B050"/>
                </a:solidFill>
              </a:rPr>
              <a:t> </a:t>
            </a:r>
            <a:r>
              <a:rPr lang="en-US" sz="2800" dirty="0" err="1" smtClean="0">
                <a:solidFill>
                  <a:srgbClr val="00B050"/>
                </a:solidFill>
              </a:rPr>
              <a:t>bệnh</a:t>
            </a:r>
            <a:r>
              <a:rPr lang="en-US" sz="2800" dirty="0" smtClean="0">
                <a:solidFill>
                  <a:srgbClr val="00B050"/>
                </a:solidFill>
              </a:rPr>
              <a:t> </a:t>
            </a:r>
            <a:r>
              <a:rPr lang="en-US" sz="2800" dirty="0" err="1" smtClean="0">
                <a:solidFill>
                  <a:srgbClr val="00B050"/>
                </a:solidFill>
              </a:rPr>
              <a:t>nhiễm</a:t>
            </a:r>
            <a:r>
              <a:rPr lang="en-US" sz="2800" dirty="0" smtClean="0">
                <a:solidFill>
                  <a:srgbClr val="00B050"/>
                </a:solidFill>
              </a:rPr>
              <a:t> </a:t>
            </a:r>
            <a:r>
              <a:rPr lang="en-US" sz="2800" dirty="0" err="1" smtClean="0">
                <a:solidFill>
                  <a:srgbClr val="00B050"/>
                </a:solidFill>
              </a:rPr>
              <a:t>khuẩn</a:t>
            </a:r>
            <a:r>
              <a:rPr lang="en-US" sz="2800" dirty="0" smtClean="0">
                <a:solidFill>
                  <a:srgbClr val="00B050"/>
                </a:solidFill>
              </a:rPr>
              <a:t> </a:t>
            </a:r>
            <a:r>
              <a:rPr lang="en-US" sz="2800" dirty="0" err="1" smtClean="0">
                <a:solidFill>
                  <a:srgbClr val="00B050"/>
                </a:solidFill>
              </a:rPr>
              <a:t>tụ</a:t>
            </a:r>
            <a:r>
              <a:rPr lang="en-US" sz="2800" dirty="0" smtClean="0">
                <a:solidFill>
                  <a:srgbClr val="00B050"/>
                </a:solidFill>
              </a:rPr>
              <a:t> </a:t>
            </a:r>
            <a:r>
              <a:rPr lang="en-US" sz="2800" dirty="0" err="1" smtClean="0">
                <a:solidFill>
                  <a:srgbClr val="00B050"/>
                </a:solidFill>
              </a:rPr>
              <a:t>cầu</a:t>
            </a:r>
            <a:r>
              <a:rPr lang="en-US" sz="2800" dirty="0" smtClean="0">
                <a:solidFill>
                  <a:srgbClr val="00B050"/>
                </a:solidFill>
              </a:rPr>
              <a:t> </a:t>
            </a:r>
            <a:r>
              <a:rPr lang="en-US" sz="2800" dirty="0" err="1" smtClean="0">
                <a:solidFill>
                  <a:srgbClr val="00B050"/>
                </a:solidFill>
              </a:rPr>
              <a:t>vàng</a:t>
            </a:r>
            <a:endParaRPr lang="en-US" sz="2800" dirty="0">
              <a:solidFill>
                <a:srgbClr val="00B050"/>
              </a:solidFill>
            </a:endParaRPr>
          </a:p>
        </p:txBody>
      </p:sp>
    </p:spTree>
    <p:extLst>
      <p:ext uri="{BB962C8B-B14F-4D97-AF65-F5344CB8AC3E}">
        <p14:creationId xmlns:p14="http://schemas.microsoft.com/office/powerpoint/2010/main" val="428705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gray">
          <a:xfrm>
            <a:off x="685800" y="-27384"/>
            <a:ext cx="7924800" cy="868362"/>
          </a:xfrm>
        </p:spPr>
        <p:txBody>
          <a:bodyPr>
            <a:normAutofit/>
          </a:bodyPr>
          <a:lstStyle/>
          <a:p>
            <a:r>
              <a:rPr lang="en-US" sz="3400" u="sng" dirty="0" err="1" smtClean="0">
                <a:latin typeface="Arial" panose="020B0604020202020204" pitchFamily="34" charset="0"/>
                <a:cs typeface="Arial" panose="020B0604020202020204" pitchFamily="34" charset="0"/>
              </a:rPr>
              <a:t>Bàn</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tay</a:t>
            </a:r>
            <a:r>
              <a:rPr lang="en-US" sz="3400" u="sng" dirty="0" smtClean="0">
                <a:latin typeface="Arial" panose="020B0604020202020204" pitchFamily="34" charset="0"/>
                <a:cs typeface="Arial" panose="020B0604020202020204" pitchFamily="34" charset="0"/>
              </a:rPr>
              <a:t> ô </a:t>
            </a:r>
            <a:r>
              <a:rPr lang="en-US" sz="3400" u="sng" dirty="0" err="1" smtClean="0">
                <a:latin typeface="Arial" panose="020B0604020202020204" pitchFamily="34" charset="0"/>
                <a:cs typeface="Arial" panose="020B0604020202020204" pitchFamily="34" charset="0"/>
              </a:rPr>
              <a:t>nhiễm</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làm</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lan</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truyền</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NK</a:t>
            </a:r>
            <a:r>
              <a:rPr lang="en-US" sz="3400" u="sng" dirty="0" smtClean="0">
                <a:latin typeface="Arial" panose="020B0604020202020204" pitchFamily="34" charset="0"/>
                <a:cs typeface="Arial" panose="020B0604020202020204" pitchFamily="34" charset="0"/>
              </a:rPr>
              <a:t>?</a:t>
            </a:r>
            <a:endParaRPr lang="en-US" sz="3400" u="sng" dirty="0">
              <a:latin typeface="Arial" panose="020B0604020202020204" pitchFamily="34" charset="0"/>
              <a:cs typeface="Arial" panose="020B0604020202020204" pitchFamily="34" charset="0"/>
            </a:endParaRPr>
          </a:p>
        </p:txBody>
      </p:sp>
      <p:pic>
        <p:nvPicPr>
          <p:cNvPr id="5" name="Picture 2" descr="455-KimberlyClark-10-1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3927152"/>
            <a:ext cx="4808538" cy="293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454-KimberlyClark-10-14-05"/>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368800" y="1175594"/>
            <a:ext cx="4614863" cy="27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466-KimberlyClark-10-14-05"/>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236538" y="1143000"/>
            <a:ext cx="4741862" cy="279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467-KimberlyClark-10-14-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3927152"/>
            <a:ext cx="4741862" cy="293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240-KimberlyClark-10-14-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63" y="807392"/>
            <a:ext cx="5011737"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247-KimberlyClark-10-14-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863" y="3501008"/>
            <a:ext cx="5011737"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117-KimberlyClark-10-1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807392"/>
            <a:ext cx="37925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119-KimberlyClark-10-13-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3338" y="3501008"/>
            <a:ext cx="3860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083-KimberlyClark-10-13-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648588"/>
            <a:ext cx="4572000" cy="323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082-KimberlyClark-10-1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64704"/>
            <a:ext cx="4538663" cy="288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082-KimberlyClark-10-14-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767566"/>
            <a:ext cx="4572000" cy="290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089-KimberlyClark-10-14-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3648588"/>
            <a:ext cx="4572000" cy="323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147-KimberlyClark-10-13-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7" y="737318"/>
            <a:ext cx="4562474" cy="289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148-KimberlyClark-10-13-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27" y="3634450"/>
            <a:ext cx="4562474" cy="323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093-KimberlyClark-10-14-0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0" y="738818"/>
            <a:ext cx="4562475" cy="297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090-KimberlyClark-10-14-0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3713246"/>
            <a:ext cx="4562475" cy="31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35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6"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par>
                                <p:cTn id="28" presetID="6"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par>
                                <p:cTn id="36" presetID="21" presetClass="entr" presetSubtype="1"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heel(1)">
                                      <p:cBhvr>
                                        <p:cTn id="38" dur="2000"/>
                                        <p:tgtEl>
                                          <p:spTgt spid="17"/>
                                        </p:tgtEl>
                                      </p:cBhvr>
                                    </p:animEffect>
                                  </p:childTnLst>
                                </p:cTn>
                              </p:par>
                              <p:par>
                                <p:cTn id="39" presetID="21" presetClass="entr" presetSubtype="1"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1)">
                                      <p:cBhvr>
                                        <p:cTn id="41" dur="2000"/>
                                        <p:tgtEl>
                                          <p:spTgt spid="18"/>
                                        </p:tgtEl>
                                      </p:cBhvr>
                                    </p:animEffect>
                                  </p:childTnLst>
                                </p:cTn>
                              </p:par>
                              <p:par>
                                <p:cTn id="42" presetID="21" presetClass="entr" presetSubtype="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53" presetClass="entr" presetSubtype="16"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01003818"/>
          <p:cNvPicPr>
            <a:picLocks noChangeAspect="1" noChangeArrowheads="1"/>
          </p:cNvPicPr>
          <p:nvPr/>
        </p:nvPicPr>
        <p:blipFill>
          <a:blip r:embed="rId2">
            <a:lum bright="24000" contrast="24000"/>
            <a:extLst>
              <a:ext uri="{28A0092B-C50C-407E-A947-70E740481C1C}">
                <a14:useLocalDpi xmlns:a14="http://schemas.microsoft.com/office/drawing/2010/main" val="0"/>
              </a:ext>
            </a:extLst>
          </a:blip>
          <a:srcRect/>
          <a:stretch>
            <a:fillRect/>
          </a:stretch>
        </p:blipFill>
        <p:spPr bwMode="auto">
          <a:xfrm>
            <a:off x="304800" y="3048000"/>
            <a:ext cx="4368800" cy="3276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bwMode="gray">
          <a:xfrm>
            <a:off x="539551" y="904454"/>
            <a:ext cx="3829623" cy="868362"/>
          </a:xfrm>
        </p:spPr>
        <p:txBody>
          <a:bodyPr>
            <a:normAutofit fontScale="90000"/>
          </a:bodyPr>
          <a:lstStyle/>
          <a:p>
            <a:r>
              <a:rPr lang="en-US" sz="3400" u="sng" dirty="0" err="1" smtClean="0">
                <a:latin typeface="Arial" panose="020B0604020202020204" pitchFamily="34" charset="0"/>
                <a:cs typeface="Arial" panose="020B0604020202020204" pitchFamily="34" charset="0"/>
              </a:rPr>
              <a:t>Bàn</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tay</a:t>
            </a:r>
            <a:r>
              <a:rPr lang="en-US" sz="3400" u="sng" dirty="0" smtClean="0">
                <a:latin typeface="Arial" panose="020B0604020202020204" pitchFamily="34" charset="0"/>
                <a:cs typeface="Arial" panose="020B0604020202020204" pitchFamily="34" charset="0"/>
              </a:rPr>
              <a:t> ô </a:t>
            </a:r>
            <a:r>
              <a:rPr lang="en-US" sz="3400" u="sng" dirty="0" err="1" smtClean="0">
                <a:latin typeface="Arial" panose="020B0604020202020204" pitchFamily="34" charset="0"/>
                <a:cs typeface="Arial" panose="020B0604020202020204" pitchFamily="34" charset="0"/>
              </a:rPr>
              <a:t>nhiễm</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là</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nguyên</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nhân</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trực</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tiếp</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gây</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NK</a:t>
            </a:r>
            <a:r>
              <a:rPr lang="en-US" sz="3400" u="sng" dirty="0" smtClean="0">
                <a:latin typeface="Arial" panose="020B0604020202020204" pitchFamily="34" charset="0"/>
                <a:cs typeface="Arial" panose="020B0604020202020204" pitchFamily="34" charset="0"/>
              </a:rPr>
              <a:t> ở </a:t>
            </a:r>
            <a:r>
              <a:rPr lang="en-US" sz="3400" u="sng" dirty="0" err="1" smtClean="0">
                <a:latin typeface="Arial" panose="020B0604020202020204" pitchFamily="34" charset="0"/>
                <a:cs typeface="Arial" panose="020B0604020202020204" pitchFamily="34" charset="0"/>
              </a:rPr>
              <a:t>người</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bệnh</a:t>
            </a:r>
            <a:r>
              <a:rPr lang="en-US" sz="3400" u="sng" dirty="0" smtClean="0">
                <a:latin typeface="Arial" panose="020B0604020202020204" pitchFamily="34" charset="0"/>
                <a:cs typeface="Arial" panose="020B0604020202020204" pitchFamily="34" charset="0"/>
              </a:rPr>
              <a:t>!</a:t>
            </a:r>
            <a:endParaRPr lang="en-US" sz="3400" u="sng" dirty="0">
              <a:latin typeface="Arial" panose="020B0604020202020204" pitchFamily="34" charset="0"/>
              <a:cs typeface="Arial" panose="020B0604020202020204" pitchFamily="34" charset="0"/>
            </a:endParaRPr>
          </a:p>
        </p:txBody>
      </p:sp>
      <p:sp>
        <p:nvSpPr>
          <p:cNvPr id="8" name="Line 5"/>
          <p:cNvSpPr>
            <a:spLocks noChangeShapeType="1"/>
          </p:cNvSpPr>
          <p:nvPr/>
        </p:nvSpPr>
        <p:spPr bwMode="auto">
          <a:xfrm>
            <a:off x="1320800" y="4114800"/>
            <a:ext cx="609600" cy="53340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b="0">
              <a:solidFill>
                <a:srgbClr val="0000FF"/>
              </a:solidFill>
            </a:endParaRPr>
          </a:p>
        </p:txBody>
      </p:sp>
      <p:grpSp>
        <p:nvGrpSpPr>
          <p:cNvPr id="9" name="Group 6"/>
          <p:cNvGrpSpPr>
            <a:grpSpLocks/>
          </p:cNvGrpSpPr>
          <p:nvPr/>
        </p:nvGrpSpPr>
        <p:grpSpPr bwMode="auto">
          <a:xfrm>
            <a:off x="2405063" y="457200"/>
            <a:ext cx="6738937" cy="4114800"/>
            <a:chOff x="1704" y="288"/>
            <a:chExt cx="4776" cy="2592"/>
          </a:xfrm>
        </p:grpSpPr>
        <p:pic>
          <p:nvPicPr>
            <p:cNvPr id="12" name="Picture 8" descr="01003728"/>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3096" y="288"/>
              <a:ext cx="3384" cy="2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Line 10"/>
            <p:cNvSpPr>
              <a:spLocks noChangeShapeType="1"/>
            </p:cNvSpPr>
            <p:nvPr/>
          </p:nvSpPr>
          <p:spPr bwMode="auto">
            <a:xfrm flipV="1">
              <a:off x="1704" y="1392"/>
              <a:ext cx="2927" cy="1488"/>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b="0">
                <a:solidFill>
                  <a:srgbClr val="0000FF"/>
                </a:solidFill>
              </a:endParaRPr>
            </a:p>
          </p:txBody>
        </p:sp>
      </p:grpSp>
    </p:spTree>
    <p:extLst>
      <p:ext uri="{BB962C8B-B14F-4D97-AF65-F5344CB8AC3E}">
        <p14:creationId xmlns:p14="http://schemas.microsoft.com/office/powerpoint/2010/main" val="18415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idx="4294967295"/>
          </p:nvPr>
        </p:nvSpPr>
        <p:spPr>
          <a:xfrm>
            <a:off x="0" y="5791200"/>
            <a:ext cx="2514600" cy="685800"/>
          </a:xfrm>
        </p:spPr>
        <p:txBody>
          <a:bodyPr>
            <a:normAutofit/>
          </a:bodyPr>
          <a:lstStyle/>
          <a:p>
            <a:r>
              <a:rPr lang="en-US" sz="2800" dirty="0" err="1" smtClean="0">
                <a:latin typeface="Arial" panose="020B0604020202020204" pitchFamily="34" charset="0"/>
                <a:cs typeface="Arial" panose="020B0604020202020204" pitchFamily="34" charset="0"/>
              </a:rPr>
              <a:t>Trước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VST</a:t>
            </a:r>
            <a:endParaRPr lang="en-US" sz="2800" dirty="0" smtClean="0">
              <a:latin typeface="Arial" panose="020B0604020202020204" pitchFamily="34" charset="0"/>
              <a:cs typeface="Arial" panose="020B0604020202020204" pitchFamily="34" charset="0"/>
            </a:endParaRPr>
          </a:p>
        </p:txBody>
      </p:sp>
      <p:pic>
        <p:nvPicPr>
          <p:cNvPr id="104451" name="Picture 3" descr="unwashed hand"/>
          <p:cNvPicPr>
            <a:picLocks noChangeAspect="1" noChangeArrowheads="1"/>
          </p:cNvPicPr>
          <p:nvPr/>
        </p:nvPicPr>
        <p:blipFill>
          <a:blip r:embed="rId3">
            <a:extLst>
              <a:ext uri="{28A0092B-C50C-407E-A947-70E740481C1C}">
                <a14:useLocalDpi xmlns:a14="http://schemas.microsoft.com/office/drawing/2010/main" val="0"/>
              </a:ext>
            </a:extLst>
          </a:blip>
          <a:srcRect l="18735" t="12775" r="17245" b="12500"/>
          <a:stretch>
            <a:fillRect/>
          </a:stretch>
        </p:blipFill>
        <p:spPr bwMode="auto">
          <a:xfrm>
            <a:off x="1295400" y="2895600"/>
            <a:ext cx="2971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descr="Washed hand"/>
          <p:cNvPicPr>
            <a:picLocks noChangeAspect="1" noChangeArrowheads="1"/>
          </p:cNvPicPr>
          <p:nvPr/>
        </p:nvPicPr>
        <p:blipFill>
          <a:blip r:embed="rId4">
            <a:extLst>
              <a:ext uri="{28A0092B-C50C-407E-A947-70E740481C1C}">
                <a14:useLocalDpi xmlns:a14="http://schemas.microsoft.com/office/drawing/2010/main" val="0"/>
              </a:ext>
            </a:extLst>
          </a:blip>
          <a:srcRect l="15237"/>
          <a:stretch>
            <a:fillRect/>
          </a:stretch>
        </p:blipFill>
        <p:spPr bwMode="auto">
          <a:xfrm>
            <a:off x="5029200" y="28956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 Box 5"/>
          <p:cNvSpPr txBox="1">
            <a:spLocks noChangeArrowheads="1"/>
          </p:cNvSpPr>
          <p:nvPr/>
        </p:nvSpPr>
        <p:spPr bwMode="auto">
          <a:xfrm>
            <a:off x="4876800" y="5867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b="1">
                <a:solidFill>
                  <a:schemeClr val="accent2"/>
                </a:solidFill>
                <a:latin typeface="VNI-Helve" pitchFamily="2" charset="0"/>
              </a:defRPr>
            </a:lvl1pPr>
            <a:lvl2pPr marL="742950" indent="-285750">
              <a:defRPr kumimoji="1" sz="2200" b="1">
                <a:solidFill>
                  <a:schemeClr val="accent2"/>
                </a:solidFill>
                <a:latin typeface="VNI-Helve" pitchFamily="2" charset="0"/>
              </a:defRPr>
            </a:lvl2pPr>
            <a:lvl3pPr marL="1143000" indent="-228600">
              <a:defRPr kumimoji="1" sz="2200" b="1">
                <a:solidFill>
                  <a:schemeClr val="accent2"/>
                </a:solidFill>
                <a:latin typeface="VNI-Helve" pitchFamily="2" charset="0"/>
              </a:defRPr>
            </a:lvl3pPr>
            <a:lvl4pPr marL="1600200" indent="-228600">
              <a:defRPr kumimoji="1" sz="2200" b="1">
                <a:solidFill>
                  <a:schemeClr val="accent2"/>
                </a:solidFill>
                <a:latin typeface="VNI-Helve" pitchFamily="2" charset="0"/>
              </a:defRPr>
            </a:lvl4pPr>
            <a:lvl5pPr marL="2057400" indent="-228600">
              <a:defRPr kumimoji="1" sz="2200" b="1">
                <a:solidFill>
                  <a:schemeClr val="accent2"/>
                </a:solidFill>
                <a:latin typeface="VNI-Helve" pitchFamily="2" charset="0"/>
              </a:defRPr>
            </a:lvl5pPr>
            <a:lvl6pPr marL="2514600" indent="-228600" eaLnBrk="0" fontAlgn="base" hangingPunct="0">
              <a:spcBef>
                <a:spcPct val="0"/>
              </a:spcBef>
              <a:spcAft>
                <a:spcPct val="0"/>
              </a:spcAft>
              <a:defRPr kumimoji="1" sz="2200" b="1">
                <a:solidFill>
                  <a:schemeClr val="accent2"/>
                </a:solidFill>
                <a:latin typeface="VNI-Helve" pitchFamily="2" charset="0"/>
              </a:defRPr>
            </a:lvl6pPr>
            <a:lvl7pPr marL="2971800" indent="-228600" eaLnBrk="0" fontAlgn="base" hangingPunct="0">
              <a:spcBef>
                <a:spcPct val="0"/>
              </a:spcBef>
              <a:spcAft>
                <a:spcPct val="0"/>
              </a:spcAft>
              <a:defRPr kumimoji="1" sz="2200" b="1">
                <a:solidFill>
                  <a:schemeClr val="accent2"/>
                </a:solidFill>
                <a:latin typeface="VNI-Helve" pitchFamily="2" charset="0"/>
              </a:defRPr>
            </a:lvl7pPr>
            <a:lvl8pPr marL="3429000" indent="-228600" eaLnBrk="0" fontAlgn="base" hangingPunct="0">
              <a:spcBef>
                <a:spcPct val="0"/>
              </a:spcBef>
              <a:spcAft>
                <a:spcPct val="0"/>
              </a:spcAft>
              <a:defRPr kumimoji="1" sz="2200" b="1">
                <a:solidFill>
                  <a:schemeClr val="accent2"/>
                </a:solidFill>
                <a:latin typeface="VNI-Helve" pitchFamily="2" charset="0"/>
              </a:defRPr>
            </a:lvl8pPr>
            <a:lvl9pPr marL="3886200" indent="-228600" eaLnBrk="0" fontAlgn="base" hangingPunct="0">
              <a:spcBef>
                <a:spcPct val="0"/>
              </a:spcBef>
              <a:spcAft>
                <a:spcPct val="0"/>
              </a:spcAft>
              <a:defRPr kumimoji="1" sz="2200" b="1">
                <a:solidFill>
                  <a:schemeClr val="accent2"/>
                </a:solidFill>
                <a:latin typeface="VNI-Helve" pitchFamily="2" charset="0"/>
              </a:defRPr>
            </a:lvl9pPr>
          </a:lstStyle>
          <a:p>
            <a:pPr eaLnBrk="1" hangingPunct="1"/>
            <a:r>
              <a:rPr kumimoji="0" lang="en-US" sz="2800" dirty="0">
                <a:solidFill>
                  <a:schemeClr val="tx2"/>
                </a:solidFill>
                <a:latin typeface="Arial" panose="020B0604020202020204" pitchFamily="34" charset="0"/>
                <a:cs typeface="Arial" panose="020B0604020202020204" pitchFamily="34" charset="0"/>
              </a:rPr>
              <a:t>30 giây </a:t>
            </a:r>
            <a:r>
              <a:rPr kumimoji="0" lang="en-US" sz="2800" dirty="0" err="1">
                <a:solidFill>
                  <a:schemeClr val="tx2"/>
                </a:solidFill>
                <a:latin typeface="Arial" panose="020B0604020202020204" pitchFamily="34" charset="0"/>
                <a:cs typeface="Arial" panose="020B0604020202020204" pitchFamily="34" charset="0"/>
              </a:rPr>
              <a:t>sau</a:t>
            </a:r>
            <a:r>
              <a:rPr kumimoji="0" lang="en-US" sz="2800" dirty="0">
                <a:solidFill>
                  <a:schemeClr val="tx2"/>
                </a:solidFill>
                <a:latin typeface="Arial" panose="020B0604020202020204" pitchFamily="34" charset="0"/>
                <a:cs typeface="Arial" panose="020B0604020202020204" pitchFamily="34" charset="0"/>
              </a:rPr>
              <a:t> </a:t>
            </a:r>
            <a:r>
              <a:rPr kumimoji="0" lang="en-US" sz="2800" dirty="0" err="1" smtClean="0">
                <a:solidFill>
                  <a:schemeClr val="tx2"/>
                </a:solidFill>
                <a:latin typeface="Arial" panose="020B0604020202020204" pitchFamily="34" charset="0"/>
                <a:cs typeface="Arial" panose="020B0604020202020204" pitchFamily="34" charset="0"/>
              </a:rPr>
              <a:t>VST</a:t>
            </a:r>
            <a:r>
              <a:rPr kumimoji="0" lang="en-US" sz="2400" dirty="0" smtClean="0">
                <a:solidFill>
                  <a:schemeClr val="tx2"/>
                </a:solidFill>
                <a:latin typeface="Arial" panose="020B0604020202020204" pitchFamily="34" charset="0"/>
                <a:cs typeface="Arial" panose="020B0604020202020204" pitchFamily="34" charset="0"/>
              </a:rPr>
              <a:t>  </a:t>
            </a:r>
            <a:endParaRPr kumimoji="0" lang="en-US" sz="2400" dirty="0">
              <a:solidFill>
                <a:schemeClr val="tx2"/>
              </a:solidFill>
              <a:latin typeface="Arial" panose="020B0604020202020204" pitchFamily="34" charset="0"/>
              <a:cs typeface="Arial" panose="020B0604020202020204" pitchFamily="34" charset="0"/>
            </a:endParaRPr>
          </a:p>
        </p:txBody>
      </p:sp>
      <p:sp>
        <p:nvSpPr>
          <p:cNvPr id="104454" name="Text Box 6"/>
          <p:cNvSpPr txBox="1">
            <a:spLocks noChangeArrowheads="1"/>
          </p:cNvSpPr>
          <p:nvPr/>
        </p:nvSpPr>
        <p:spPr bwMode="auto">
          <a:xfrm>
            <a:off x="457200" y="1119708"/>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200" b="1">
                <a:solidFill>
                  <a:schemeClr val="accent2"/>
                </a:solidFill>
                <a:latin typeface="VNI-Helve" pitchFamily="2" charset="0"/>
              </a:defRPr>
            </a:lvl1pPr>
            <a:lvl2pPr marL="742950" indent="-285750">
              <a:defRPr kumimoji="1" sz="2200" b="1">
                <a:solidFill>
                  <a:schemeClr val="accent2"/>
                </a:solidFill>
                <a:latin typeface="VNI-Helve" pitchFamily="2" charset="0"/>
              </a:defRPr>
            </a:lvl2pPr>
            <a:lvl3pPr marL="1143000" indent="-228600">
              <a:defRPr kumimoji="1" sz="2200" b="1">
                <a:solidFill>
                  <a:schemeClr val="accent2"/>
                </a:solidFill>
                <a:latin typeface="VNI-Helve" pitchFamily="2" charset="0"/>
              </a:defRPr>
            </a:lvl3pPr>
            <a:lvl4pPr marL="1600200" indent="-228600">
              <a:defRPr kumimoji="1" sz="2200" b="1">
                <a:solidFill>
                  <a:schemeClr val="accent2"/>
                </a:solidFill>
                <a:latin typeface="VNI-Helve" pitchFamily="2" charset="0"/>
              </a:defRPr>
            </a:lvl4pPr>
            <a:lvl5pPr marL="2057400" indent="-228600">
              <a:defRPr kumimoji="1" sz="2200" b="1">
                <a:solidFill>
                  <a:schemeClr val="accent2"/>
                </a:solidFill>
                <a:latin typeface="VNI-Helve" pitchFamily="2" charset="0"/>
              </a:defRPr>
            </a:lvl5pPr>
            <a:lvl6pPr marL="2514600" indent="-228600" eaLnBrk="0" fontAlgn="base" hangingPunct="0">
              <a:spcBef>
                <a:spcPct val="0"/>
              </a:spcBef>
              <a:spcAft>
                <a:spcPct val="0"/>
              </a:spcAft>
              <a:defRPr kumimoji="1" sz="2200" b="1">
                <a:solidFill>
                  <a:schemeClr val="accent2"/>
                </a:solidFill>
                <a:latin typeface="VNI-Helve" pitchFamily="2" charset="0"/>
              </a:defRPr>
            </a:lvl6pPr>
            <a:lvl7pPr marL="2971800" indent="-228600" eaLnBrk="0" fontAlgn="base" hangingPunct="0">
              <a:spcBef>
                <a:spcPct val="0"/>
              </a:spcBef>
              <a:spcAft>
                <a:spcPct val="0"/>
              </a:spcAft>
              <a:defRPr kumimoji="1" sz="2200" b="1">
                <a:solidFill>
                  <a:schemeClr val="accent2"/>
                </a:solidFill>
                <a:latin typeface="VNI-Helve" pitchFamily="2" charset="0"/>
              </a:defRPr>
            </a:lvl7pPr>
            <a:lvl8pPr marL="3429000" indent="-228600" eaLnBrk="0" fontAlgn="base" hangingPunct="0">
              <a:spcBef>
                <a:spcPct val="0"/>
              </a:spcBef>
              <a:spcAft>
                <a:spcPct val="0"/>
              </a:spcAft>
              <a:defRPr kumimoji="1" sz="2200" b="1">
                <a:solidFill>
                  <a:schemeClr val="accent2"/>
                </a:solidFill>
                <a:latin typeface="VNI-Helve" pitchFamily="2" charset="0"/>
              </a:defRPr>
            </a:lvl8pPr>
            <a:lvl9pPr marL="3886200" indent="-228600" eaLnBrk="0" fontAlgn="base" hangingPunct="0">
              <a:spcBef>
                <a:spcPct val="0"/>
              </a:spcBef>
              <a:spcAft>
                <a:spcPct val="0"/>
              </a:spcAft>
              <a:defRPr kumimoji="1" sz="2200" b="1">
                <a:solidFill>
                  <a:schemeClr val="accent2"/>
                </a:solidFill>
                <a:latin typeface="VNI-Helve" pitchFamily="2" charset="0"/>
              </a:defRPr>
            </a:lvl9pPr>
          </a:lstStyle>
          <a:p>
            <a:pPr algn="ctr"/>
            <a:r>
              <a:rPr lang="en-US" sz="2800" b="0" dirty="0">
                <a:solidFill>
                  <a:schemeClr val="accent2">
                    <a:lumMod val="75000"/>
                  </a:schemeClr>
                </a:solidFill>
                <a:latin typeface="Arial" panose="020B0604020202020204" pitchFamily="34" charset="0"/>
                <a:cs typeface="Arial" panose="020B0604020202020204" pitchFamily="34" charset="0"/>
              </a:rPr>
              <a:t>Hiệu quả diệt vi sinh vật bằng </a:t>
            </a:r>
            <a:r>
              <a:rPr lang="en-US" sz="2800" b="0" dirty="0" err="1">
                <a:solidFill>
                  <a:schemeClr val="accent2">
                    <a:lumMod val="75000"/>
                  </a:schemeClr>
                </a:solidFill>
                <a:latin typeface="Arial" panose="020B0604020202020204" pitchFamily="34" charset="0"/>
                <a:cs typeface="Arial" panose="020B0604020202020204" pitchFamily="34" charset="0"/>
              </a:rPr>
              <a:t>xà</a:t>
            </a:r>
            <a:r>
              <a:rPr lang="en-US" sz="2800" b="0" dirty="0">
                <a:solidFill>
                  <a:schemeClr val="accent2">
                    <a:lumMod val="75000"/>
                  </a:schemeClr>
                </a:solidFill>
                <a:latin typeface="Arial" panose="020B0604020202020204" pitchFamily="34" charset="0"/>
                <a:cs typeface="Arial" panose="020B0604020202020204" pitchFamily="34" charset="0"/>
              </a:rPr>
              <a:t> </a:t>
            </a:r>
            <a:r>
              <a:rPr lang="en-US" sz="2800" b="0" dirty="0" err="1" smtClean="0">
                <a:solidFill>
                  <a:schemeClr val="accent2">
                    <a:lumMod val="75000"/>
                  </a:schemeClr>
                </a:solidFill>
                <a:latin typeface="Arial" panose="020B0604020202020204" pitchFamily="34" charset="0"/>
                <a:cs typeface="Arial" panose="020B0604020202020204" pitchFamily="34" charset="0"/>
              </a:rPr>
              <a:t>phòng</a:t>
            </a:r>
            <a:r>
              <a:rPr lang="en-US" sz="2800" b="0" dirty="0" smtClean="0">
                <a:solidFill>
                  <a:schemeClr val="accent2">
                    <a:lumMod val="75000"/>
                  </a:schemeClr>
                </a:solidFill>
                <a:latin typeface="Arial" panose="020B0604020202020204" pitchFamily="34" charset="0"/>
                <a:cs typeface="Arial" panose="020B0604020202020204" pitchFamily="34" charset="0"/>
              </a:rPr>
              <a:t> </a:t>
            </a:r>
            <a:r>
              <a:rPr lang="en-US" sz="2800" b="0" dirty="0" err="1" smtClean="0">
                <a:solidFill>
                  <a:schemeClr val="accent2">
                    <a:lumMod val="75000"/>
                  </a:schemeClr>
                </a:solidFill>
                <a:latin typeface="Arial" panose="020B0604020202020204" pitchFamily="34" charset="0"/>
                <a:cs typeface="Arial" panose="020B0604020202020204" pitchFamily="34" charset="0"/>
              </a:rPr>
              <a:t>kháng</a:t>
            </a:r>
            <a:r>
              <a:rPr lang="en-US" sz="2800" b="0" dirty="0" smtClean="0">
                <a:solidFill>
                  <a:schemeClr val="accent2">
                    <a:lumMod val="75000"/>
                  </a:schemeClr>
                </a:solidFill>
                <a:latin typeface="Arial" panose="020B0604020202020204" pitchFamily="34" charset="0"/>
                <a:cs typeface="Arial" panose="020B0604020202020204" pitchFamily="34" charset="0"/>
              </a:rPr>
              <a:t> </a:t>
            </a:r>
            <a:r>
              <a:rPr lang="en-US" sz="2800" b="0" dirty="0">
                <a:solidFill>
                  <a:schemeClr val="accent2">
                    <a:lumMod val="75000"/>
                  </a:schemeClr>
                </a:solidFill>
                <a:latin typeface="Arial" panose="020B0604020202020204" pitchFamily="34" charset="0"/>
                <a:cs typeface="Arial" panose="020B0604020202020204" pitchFamily="34" charset="0"/>
              </a:rPr>
              <a:t>khuẩn hay dung dịch rửa </a:t>
            </a:r>
            <a:r>
              <a:rPr lang="en-US" sz="2800" b="0" dirty="0" err="1">
                <a:solidFill>
                  <a:schemeClr val="accent2">
                    <a:lumMod val="75000"/>
                  </a:schemeClr>
                </a:solidFill>
                <a:latin typeface="Arial" panose="020B0604020202020204" pitchFamily="34" charset="0"/>
                <a:cs typeface="Arial" panose="020B0604020202020204" pitchFamily="34" charset="0"/>
              </a:rPr>
              <a:t>tay</a:t>
            </a:r>
            <a:r>
              <a:rPr lang="en-US" sz="2800" b="0" dirty="0">
                <a:solidFill>
                  <a:schemeClr val="accent2">
                    <a:lumMod val="75000"/>
                  </a:schemeClr>
                </a:solidFill>
                <a:latin typeface="Arial" panose="020B0604020202020204" pitchFamily="34" charset="0"/>
                <a:cs typeface="Arial" panose="020B0604020202020204" pitchFamily="34" charset="0"/>
              </a:rPr>
              <a:t> </a:t>
            </a:r>
            <a:r>
              <a:rPr lang="en-US" sz="2800" b="0" dirty="0" err="1" smtClean="0">
                <a:solidFill>
                  <a:schemeClr val="accent2">
                    <a:lumMod val="75000"/>
                  </a:schemeClr>
                </a:solidFill>
                <a:latin typeface="Arial" panose="020B0604020202020204" pitchFamily="34" charset="0"/>
                <a:cs typeface="Arial" panose="020B0604020202020204" pitchFamily="34" charset="0"/>
              </a:rPr>
              <a:t>chứa</a:t>
            </a:r>
            <a:r>
              <a:rPr lang="en-US" sz="2800" b="0" dirty="0" smtClean="0">
                <a:solidFill>
                  <a:schemeClr val="accent2">
                    <a:lumMod val="75000"/>
                  </a:schemeClr>
                </a:solidFill>
                <a:latin typeface="Arial" panose="020B0604020202020204" pitchFamily="34" charset="0"/>
                <a:cs typeface="Arial" panose="020B0604020202020204" pitchFamily="34" charset="0"/>
              </a:rPr>
              <a:t> </a:t>
            </a:r>
            <a:r>
              <a:rPr lang="en-US" sz="2800" b="0" dirty="0" err="1">
                <a:solidFill>
                  <a:schemeClr val="accent2">
                    <a:lumMod val="75000"/>
                  </a:schemeClr>
                </a:solidFill>
                <a:latin typeface="Arial" panose="020B0604020202020204" pitchFamily="34" charset="0"/>
                <a:cs typeface="Arial" panose="020B0604020202020204" pitchFamily="34" charset="0"/>
              </a:rPr>
              <a:t>cồn</a:t>
            </a:r>
            <a:r>
              <a:rPr lang="en-US" sz="2800" b="0" dirty="0">
                <a:solidFill>
                  <a:schemeClr val="accent2">
                    <a:lumMod val="75000"/>
                  </a:schemeClr>
                </a:solidFill>
                <a:latin typeface="Arial" panose="020B0604020202020204" pitchFamily="34" charset="0"/>
                <a:cs typeface="Arial" panose="020B0604020202020204" pitchFamily="34" charset="0"/>
              </a:rPr>
              <a:t> </a:t>
            </a:r>
          </a:p>
        </p:txBody>
      </p:sp>
      <p:sp>
        <p:nvSpPr>
          <p:cNvPr id="7" name="Rectangle 2"/>
          <p:cNvSpPr txBox="1">
            <a:spLocks noChangeArrowheads="1"/>
          </p:cNvSpPr>
          <p:nvPr/>
        </p:nvSpPr>
        <p:spPr bwMode="gray">
          <a:xfrm>
            <a:off x="685800" y="274638"/>
            <a:ext cx="8278688" cy="868362"/>
          </a:xfrm>
          <a:prstGeom prst="rect">
            <a:avLst/>
          </a:prstGeom>
        </p:spPr>
        <p:txBody>
          <a:bodyPr>
            <a:normAutofit/>
          </a:bodyPr>
          <a:lstStyle>
            <a:lvl1pPr algn="l" defTabSz="914400" rtl="0" eaLnBrk="1" latinLnBrk="0" hangingPunct="1">
              <a:spcBef>
                <a:spcPct val="0"/>
              </a:spcBef>
              <a:buNone/>
              <a:defRPr sz="4000" b="1" kern="1200">
                <a:solidFill>
                  <a:schemeClr val="tx2"/>
                </a:solidFill>
                <a:latin typeface="+mj-lt"/>
                <a:ea typeface="+mj-ea"/>
                <a:cs typeface="+mj-cs"/>
              </a:defRPr>
            </a:lvl1pPr>
          </a:lstStyle>
          <a:p>
            <a:r>
              <a:rPr lang="en-US" sz="3400" u="sng" dirty="0" err="1" smtClean="0">
                <a:latin typeface="Arial" panose="020B0604020202020204" pitchFamily="34" charset="0"/>
                <a:cs typeface="Arial" panose="020B0604020202020204" pitchFamily="34" charset="0"/>
              </a:rPr>
              <a:t>Hiệu</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quả</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loại</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bỏ</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VSV</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trên</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tay</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của</a:t>
            </a:r>
            <a:r>
              <a:rPr lang="en-US" sz="3400" u="sng" dirty="0" smtClean="0">
                <a:latin typeface="Arial" panose="020B0604020202020204" pitchFamily="34" charset="0"/>
                <a:cs typeface="Arial" panose="020B0604020202020204" pitchFamily="34" charset="0"/>
              </a:rPr>
              <a:t> </a:t>
            </a:r>
            <a:r>
              <a:rPr lang="en-US" sz="3400" u="sng" dirty="0" err="1" smtClean="0">
                <a:latin typeface="Arial" panose="020B0604020202020204" pitchFamily="34" charset="0"/>
                <a:cs typeface="Arial" panose="020B0604020202020204" pitchFamily="34" charset="0"/>
              </a:rPr>
              <a:t>VST</a:t>
            </a:r>
            <a:endParaRPr lang="en-US" sz="3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18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2147</Words>
  <Application>Microsoft Office PowerPoint</Application>
  <PresentationFormat>On-screen Show (4:3)</PresentationFormat>
  <Paragraphs>253</Paragraphs>
  <Slides>39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.VnArial</vt:lpstr>
      <vt:lpstr>.VnTime</vt:lpstr>
      <vt:lpstr>Aachen</vt:lpstr>
      <vt:lpstr>Arial</vt:lpstr>
      <vt:lpstr>Calibri</vt:lpstr>
      <vt:lpstr>Symbol</vt:lpstr>
      <vt:lpstr>Times New Roman</vt:lpstr>
      <vt:lpstr>Wingdings</vt:lpstr>
      <vt:lpstr>Office Theme</vt:lpstr>
      <vt:lpstr>CHƯƠNG TRÌNH  TẬP HUẤN VỆ SINH TAY CHO NHÂN VIÊN Y TẾ </vt:lpstr>
      <vt:lpstr>NỘI DUNG HƯỚNG DẪN</vt:lpstr>
      <vt:lpstr>PowerPoint Presentation</vt:lpstr>
      <vt:lpstr>PowerPoint Presentation</vt:lpstr>
      <vt:lpstr>KHÁI NIỆM VỀ VỆ SINH TAY</vt:lpstr>
      <vt:lpstr>Ô nhiễm bề mặt môi trường từ bàn tay</vt:lpstr>
      <vt:lpstr>Bàn tay ô nhiễm làm lan truyền NK?</vt:lpstr>
      <vt:lpstr>Bàn tay ô nhiễm là nguyên nhân trực tiếp gây NK ở người bệnh!</vt:lpstr>
      <vt:lpstr>Trước VST</vt:lpstr>
      <vt:lpstr>Hiệu quả phòng ngừa NKBV của VST</vt:lpstr>
      <vt:lpstr>Hiệu quả phòng ngừa NKBV của VST</vt:lpstr>
      <vt:lpstr>MỤC ĐÍCH VỆ SINH TAY</vt:lpstr>
      <vt:lpstr>VỆ SINH TAY THƯỜNG QUY</vt:lpstr>
      <vt:lpstr>VỆ SINH TAY THƯỜNG QUY</vt:lpstr>
      <vt:lpstr>VỆ SINH TAY THƯỜNG QUY</vt:lpstr>
      <vt:lpstr>Hiệu quả loại bỏ VSV của một số hoá chất VST</vt:lpstr>
      <vt:lpstr>VỆ SINH TAY THƯỜNG QUY</vt:lpstr>
      <vt:lpstr>CÁC THỜI ĐIỂM VỆ SINH TAY</vt:lpstr>
      <vt:lpstr>CÁC THỜI ĐIỂM VỆ SINH TAY</vt:lpstr>
      <vt:lpstr>CÁC THỜI ĐIỂM VỆ SINH TAY</vt:lpstr>
      <vt:lpstr>CÁC THỜI ĐIỂM VỆ SINH TAY</vt:lpstr>
      <vt:lpstr>CÁC THỜI ĐIỂM VỆ SINH TAY</vt:lpstr>
      <vt:lpstr>CÁC THỜI ĐIỂM VỆ SINH TAY</vt:lpstr>
      <vt:lpstr>QUY TRÌNH VỆ SINH TAY THƯỜNG QUY</vt:lpstr>
      <vt:lpstr>PowerPoint Presentation</vt:lpstr>
      <vt:lpstr>PowerPoint Presentation</vt:lpstr>
      <vt:lpstr>Khuyến cáo sử dụng các biện pháp tăng cường vệ sinh tay</vt:lpstr>
      <vt:lpstr>PowerPoint Presentation</vt:lpstr>
      <vt:lpstr>PowerPoint Presentation</vt:lpstr>
      <vt:lpstr>QUY TRÌNH VỆ SINH TAY THƯỜNG QUY</vt:lpstr>
      <vt:lpstr>QUY TRÌNH VỆ SINH TAY THƯỜNG QUY</vt:lpstr>
      <vt:lpstr>QUY TRÌNH VỆ SINH TAY THƯỜNG QUY</vt:lpstr>
      <vt:lpstr>PowerPoint Presentation</vt:lpstr>
      <vt:lpstr>PowerPoint Presentation</vt:lpstr>
      <vt:lpstr>PowerPoint Presentation</vt:lpstr>
      <vt:lpstr>PowerPoint Presentation</vt:lpstr>
      <vt:lpstr>PowerPoint Presentation</vt:lpstr>
      <vt:lpstr>KẾT LUẬN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Admin</cp:lastModifiedBy>
  <cp:revision>12</cp:revision>
  <dcterms:modified xsi:type="dcterms:W3CDTF">2025-05-12T03:22:15Z</dcterms:modified>
</cp:coreProperties>
</file>